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308" r:id="rId6"/>
    <p:sldId id="309" r:id="rId7"/>
    <p:sldId id="268" r:id="rId8"/>
    <p:sldId id="269" r:id="rId9"/>
    <p:sldId id="289" r:id="rId10"/>
    <p:sldId id="290" r:id="rId11"/>
    <p:sldId id="292" r:id="rId12"/>
    <p:sldId id="275" r:id="rId13"/>
    <p:sldId id="313" r:id="rId14"/>
    <p:sldId id="303" r:id="rId15"/>
    <p:sldId id="306" r:id="rId16"/>
    <p:sldId id="281" r:id="rId17"/>
    <p:sldId id="305" r:id="rId18"/>
    <p:sldId id="304" r:id="rId19"/>
    <p:sldId id="267" r:id="rId20"/>
    <p:sldId id="258" r:id="rId21"/>
    <p:sldId id="285" r:id="rId22"/>
    <p:sldId id="286" r:id="rId23"/>
    <p:sldId id="314" r:id="rId24"/>
    <p:sldId id="310" r:id="rId25"/>
    <p:sldId id="307" r:id="rId26"/>
    <p:sldId id="277" r:id="rId27"/>
    <p:sldId id="274" r:id="rId28"/>
    <p:sldId id="294" r:id="rId29"/>
    <p:sldId id="288" r:id="rId30"/>
    <p:sldId id="297" r:id="rId31"/>
    <p:sldId id="291" r:id="rId32"/>
    <p:sldId id="312" r:id="rId33"/>
    <p:sldId id="311" r:id="rId34"/>
    <p:sldId id="299" r:id="rId35"/>
    <p:sldId id="300" r:id="rId36"/>
    <p:sldId id="293" r:id="rId37"/>
    <p:sldId id="298" r:id="rId38"/>
    <p:sldId id="301" r:id="rId39"/>
    <p:sldId id="302" r:id="rId40"/>
    <p:sldId id="280" r:id="rId41"/>
    <p:sldId id="278" r:id="rId42"/>
    <p:sldId id="279" r:id="rId43"/>
    <p:sldId id="282" r:id="rId44"/>
    <p:sldId id="283" r:id="rId45"/>
    <p:sldId id="28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DFE9-5685-4A83-AC53-F960D08351C1}">
          <p14:sldIdLst>
            <p14:sldId id="256"/>
            <p14:sldId id="308"/>
            <p14:sldId id="309"/>
            <p14:sldId id="268"/>
            <p14:sldId id="269"/>
            <p14:sldId id="289"/>
            <p14:sldId id="290"/>
            <p14:sldId id="292"/>
            <p14:sldId id="275"/>
            <p14:sldId id="313"/>
            <p14:sldId id="303"/>
            <p14:sldId id="306"/>
            <p14:sldId id="281"/>
            <p14:sldId id="305"/>
            <p14:sldId id="304"/>
            <p14:sldId id="267"/>
            <p14:sldId id="258"/>
            <p14:sldId id="285"/>
            <p14:sldId id="286"/>
            <p14:sldId id="314"/>
            <p14:sldId id="310"/>
            <p14:sldId id="307"/>
            <p14:sldId id="277"/>
            <p14:sldId id="274"/>
            <p14:sldId id="294"/>
            <p14:sldId id="288"/>
            <p14:sldId id="297"/>
            <p14:sldId id="291"/>
            <p14:sldId id="312"/>
            <p14:sldId id="311"/>
            <p14:sldId id="299"/>
            <p14:sldId id="300"/>
            <p14:sldId id="293"/>
            <p14:sldId id="298"/>
            <p14:sldId id="301"/>
            <p14:sldId id="302"/>
            <p14:sldId id="280"/>
            <p14:sldId id="278"/>
            <p14:sldId id="279"/>
            <p14:sldId id="282"/>
            <p14:sldId id="283"/>
            <p14:sldId id="284"/>
          </p14:sldIdLst>
        </p14:section>
        <p14:section name="EXTRA SLIDES ONLY" id="{4C0E9FC2-37C2-4845-815A-517E2A8E355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8" clrIdx="0">
    <p:extLst>
      <p:ext uri="{19B8F6BF-5375-455C-9EA6-DF929625EA0E}">
        <p15:presenceInfo xmlns:p15="http://schemas.microsoft.com/office/powerpoint/2012/main" userId="S::urn:spo:anon#82495fc24c4f5e258bdeec64218873da8baf5d77bfddbbf8797f3bcd3da7d045::" providerId="AD"/>
      </p:ext>
    </p:extLst>
  </p:cmAuthor>
  <p:cmAuthor id="2" name="Anthony.Davidson" initials="A" lastIdx="3" clrIdx="1">
    <p:extLst>
      <p:ext uri="{19B8F6BF-5375-455C-9EA6-DF929625EA0E}">
        <p15:presenceInfo xmlns:p15="http://schemas.microsoft.com/office/powerpoint/2012/main" userId="S::Anthony.Davidson@canberra.edu.au::53757b6f-18c7-4f9c-83f0-46d5aacc8c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78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9-08T09:56:29.841" idx="3">
    <p:pos x="10" y="10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55EE41-4958-4475-BF26-F389D92B90B9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7B76BA7-4808-4312-8C02-04D02B90F350}">
      <dgm:prSet/>
      <dgm:spPr/>
      <dgm:t>
        <a:bodyPr/>
        <a:lstStyle/>
        <a:p>
          <a:r>
            <a:rPr lang="en-US"/>
            <a:t>CRISPER anu data</a:t>
          </a:r>
        </a:p>
      </dgm:t>
    </dgm:pt>
    <dgm:pt modelId="{B3B7AE7D-D42E-4F22-BCB4-061252D7E4C3}" type="parTrans" cxnId="{81968492-23A1-494F-AAFE-71E1A853C7D4}">
      <dgm:prSet/>
      <dgm:spPr/>
      <dgm:t>
        <a:bodyPr/>
        <a:lstStyle/>
        <a:p>
          <a:endParaRPr lang="en-US"/>
        </a:p>
      </dgm:t>
    </dgm:pt>
    <dgm:pt modelId="{68AD8B1F-DE32-4412-B9B1-EC73438B2CE8}" type="sibTrans" cxnId="{81968492-23A1-494F-AAFE-71E1A853C7D4}">
      <dgm:prSet/>
      <dgm:spPr/>
      <dgm:t>
        <a:bodyPr/>
        <a:lstStyle/>
        <a:p>
          <a:endParaRPr lang="en-US"/>
        </a:p>
      </dgm:t>
    </dgm:pt>
    <dgm:pt modelId="{5FD4D84A-8EE1-45BF-9514-02494DBF27B3}">
      <dgm:prSet/>
      <dgm:spPr/>
      <dgm:t>
        <a:bodyPr/>
        <a:lstStyle/>
        <a:p>
          <a:r>
            <a:rPr lang="en-US"/>
            <a:t>Govt info they need and want it</a:t>
          </a:r>
        </a:p>
      </dgm:t>
    </dgm:pt>
    <dgm:pt modelId="{7621B051-7804-48AD-89DD-21D4DDC81630}" type="parTrans" cxnId="{047E70CA-75E9-48D4-B6CC-067F1DC24A06}">
      <dgm:prSet/>
      <dgm:spPr/>
      <dgm:t>
        <a:bodyPr/>
        <a:lstStyle/>
        <a:p>
          <a:endParaRPr lang="en-US"/>
        </a:p>
      </dgm:t>
    </dgm:pt>
    <dgm:pt modelId="{8134F63A-1B27-4C10-B206-35B7AE7D5410}" type="sibTrans" cxnId="{047E70CA-75E9-48D4-B6CC-067F1DC24A06}">
      <dgm:prSet/>
      <dgm:spPr/>
      <dgm:t>
        <a:bodyPr/>
        <a:lstStyle/>
        <a:p>
          <a:endParaRPr lang="en-US"/>
        </a:p>
      </dgm:t>
    </dgm:pt>
    <dgm:pt modelId="{61829863-0F5F-4645-9756-814776823645}" type="pres">
      <dgm:prSet presAssocID="{3755EE41-4958-4475-BF26-F389D92B90B9}" presName="linear" presStyleCnt="0">
        <dgm:presLayoutVars>
          <dgm:animLvl val="lvl"/>
          <dgm:resizeHandles val="exact"/>
        </dgm:presLayoutVars>
      </dgm:prSet>
      <dgm:spPr/>
    </dgm:pt>
    <dgm:pt modelId="{BEC3C7E6-0A7F-4C10-B418-003640E20049}" type="pres">
      <dgm:prSet presAssocID="{07B76BA7-4808-4312-8C02-04D02B90F3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D4A25A6-4675-4F0A-B3CB-A4867D6A98A5}" type="pres">
      <dgm:prSet presAssocID="{68AD8B1F-DE32-4412-B9B1-EC73438B2CE8}" presName="spacer" presStyleCnt="0"/>
      <dgm:spPr/>
    </dgm:pt>
    <dgm:pt modelId="{15758DEE-8A3E-4CC8-8194-AC6307B10BF4}" type="pres">
      <dgm:prSet presAssocID="{5FD4D84A-8EE1-45BF-9514-02494DBF27B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B851F7B-06A6-4D75-8DED-EFE4F5D91A79}" type="presOf" srcId="{5FD4D84A-8EE1-45BF-9514-02494DBF27B3}" destId="{15758DEE-8A3E-4CC8-8194-AC6307B10BF4}" srcOrd="0" destOrd="0" presId="urn:microsoft.com/office/officeart/2005/8/layout/vList2"/>
    <dgm:cxn modelId="{81968492-23A1-494F-AAFE-71E1A853C7D4}" srcId="{3755EE41-4958-4475-BF26-F389D92B90B9}" destId="{07B76BA7-4808-4312-8C02-04D02B90F350}" srcOrd="0" destOrd="0" parTransId="{B3B7AE7D-D42E-4F22-BCB4-061252D7E4C3}" sibTransId="{68AD8B1F-DE32-4412-B9B1-EC73438B2CE8}"/>
    <dgm:cxn modelId="{047E70CA-75E9-48D4-B6CC-067F1DC24A06}" srcId="{3755EE41-4958-4475-BF26-F389D92B90B9}" destId="{5FD4D84A-8EE1-45BF-9514-02494DBF27B3}" srcOrd="1" destOrd="0" parTransId="{7621B051-7804-48AD-89DD-21D4DDC81630}" sibTransId="{8134F63A-1B27-4C10-B206-35B7AE7D5410}"/>
    <dgm:cxn modelId="{C2651CF4-125C-4433-87DA-FC73FE5EB0AB}" type="presOf" srcId="{3755EE41-4958-4475-BF26-F389D92B90B9}" destId="{61829863-0F5F-4645-9756-814776823645}" srcOrd="0" destOrd="0" presId="urn:microsoft.com/office/officeart/2005/8/layout/vList2"/>
    <dgm:cxn modelId="{441061FF-24DE-403F-AFDD-83BDD2F2320F}" type="presOf" srcId="{07B76BA7-4808-4312-8C02-04D02B90F350}" destId="{BEC3C7E6-0A7F-4C10-B418-003640E20049}" srcOrd="0" destOrd="0" presId="urn:microsoft.com/office/officeart/2005/8/layout/vList2"/>
    <dgm:cxn modelId="{61AC9E84-DA2F-4999-B382-E81800C36D81}" type="presParOf" srcId="{61829863-0F5F-4645-9756-814776823645}" destId="{BEC3C7E6-0A7F-4C10-B418-003640E20049}" srcOrd="0" destOrd="0" presId="urn:microsoft.com/office/officeart/2005/8/layout/vList2"/>
    <dgm:cxn modelId="{2E8BCC3B-3AA3-4763-8D67-9539B6520414}" type="presParOf" srcId="{61829863-0F5F-4645-9756-814776823645}" destId="{7D4A25A6-4675-4F0A-B3CB-A4867D6A98A5}" srcOrd="1" destOrd="0" presId="urn:microsoft.com/office/officeart/2005/8/layout/vList2"/>
    <dgm:cxn modelId="{5462F215-F441-4CB7-82D6-34EDC4C6D426}" type="presParOf" srcId="{61829863-0F5F-4645-9756-814776823645}" destId="{15758DEE-8A3E-4CC8-8194-AC6307B10BF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3C7E6-0A7F-4C10-B418-003640E20049}">
      <dsp:nvSpPr>
        <dsp:cNvPr id="0" name=""/>
        <dsp:cNvSpPr/>
      </dsp:nvSpPr>
      <dsp:spPr>
        <a:xfrm>
          <a:off x="0" y="35694"/>
          <a:ext cx="5913437" cy="2200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CRISPER anu data</a:t>
          </a:r>
        </a:p>
      </dsp:txBody>
      <dsp:txXfrm>
        <a:off x="107433" y="143127"/>
        <a:ext cx="5698571" cy="1985904"/>
      </dsp:txXfrm>
    </dsp:sp>
    <dsp:sp modelId="{15758DEE-8A3E-4CC8-8194-AC6307B10BF4}">
      <dsp:nvSpPr>
        <dsp:cNvPr id="0" name=""/>
        <dsp:cNvSpPr/>
      </dsp:nvSpPr>
      <dsp:spPr>
        <a:xfrm>
          <a:off x="0" y="2400624"/>
          <a:ext cx="5913437" cy="220077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Govt info they need and want it</a:t>
          </a:r>
        </a:p>
      </dsp:txBody>
      <dsp:txXfrm>
        <a:off x="107433" y="2508057"/>
        <a:ext cx="5698571" cy="198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93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76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56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2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58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37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3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71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093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4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3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9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A1438874-2CF5-4A3C-BC8E-A28BE6CA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9091" r="-1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AAC16-62C4-4F18-9C4E-E743DFE6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E"/>
                </a:solidFill>
              </a:rPr>
              <a:t>Capturing covid19 data for the ACT</a:t>
            </a:r>
            <a:endParaRPr lang="en-AU" sz="410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523B8-727B-4A8E-9C4E-8E73625A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Journal submission and supporting documentation</a:t>
            </a:r>
            <a:endParaRPr lang="en-AU" sz="1600" dirty="0">
              <a:solidFill>
                <a:srgbClr val="FFFFF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50359-EBAC-4C23-8FF2-A4E5E0DFED69}"/>
              </a:ext>
            </a:extLst>
          </p:cNvPr>
          <p:cNvGrpSpPr/>
          <p:nvPr/>
        </p:nvGrpSpPr>
        <p:grpSpPr>
          <a:xfrm>
            <a:off x="10912807" y="6533205"/>
            <a:ext cx="1731640" cy="300897"/>
            <a:chOff x="1585148" y="767178"/>
            <a:chExt cx="1641528" cy="3979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DDA66-FF47-4626-B68D-00A100DF0127}"/>
                </a:ext>
              </a:extLst>
            </p:cNvPr>
            <p:cNvSpPr txBox="1"/>
            <p:nvPr/>
          </p:nvSpPr>
          <p:spPr>
            <a:xfrm>
              <a:off x="1692165" y="798786"/>
              <a:ext cx="1534511" cy="366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  <a:latin typeface="Comic Sans MS" panose="030F0702030302020204" pitchFamily="66" charset="0"/>
                </a:rPr>
                <a:t>A R Davidson</a:t>
              </a:r>
              <a:endParaRPr lang="en-AU" sz="1200" dirty="0">
                <a:solidFill>
                  <a:schemeClr val="bg2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" name="Graphic 6" descr="Pencil">
              <a:extLst>
                <a:ext uri="{FF2B5EF4-FFF2-40B4-BE49-F238E27FC236}">
                  <a16:creationId xmlns:a16="http://schemas.microsoft.com/office/drawing/2014/main" id="{310DD825-FE12-4D0D-8DAF-FDCAFA0F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5148" y="767178"/>
              <a:ext cx="241515" cy="36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59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Workflow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Download webpage</a:t>
            </a:r>
          </a:p>
          <a:p>
            <a:pPr>
              <a:lnSpc>
                <a:spcPct val="110000"/>
              </a:lnSpc>
            </a:pPr>
            <a:r>
              <a:rPr lang="en-US" dirty="0"/>
              <a:t>Compare to </a:t>
            </a:r>
            <a:r>
              <a:rPr lang="en-US" dirty="0" err="1"/>
              <a:t>last.file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if new webpage update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Add these to last.csv with new tag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Check these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C664-D2A8-44F7-8E55-1D150293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49" y="283069"/>
            <a:ext cx="2726997" cy="3981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70BDE-C7DC-4C60-AE26-0CC0A2CF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054" y="1000462"/>
            <a:ext cx="2681256" cy="390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FEDB1B-1E45-4DC6-B22C-5C266CE8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43" y="87449"/>
            <a:ext cx="3690958" cy="5378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D9E72-DFA8-40AC-80F1-173F80B4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49" y="729586"/>
            <a:ext cx="3690958" cy="5378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E667A-F8C9-4CE6-8223-95E7F174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46" y="-11430"/>
            <a:ext cx="3690958" cy="5378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E49209-9085-4B51-86BA-00CEA044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846" y="1371723"/>
            <a:ext cx="3690958" cy="53788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C6D5DA-9E32-4209-9065-1679E942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540" y="-2531839"/>
            <a:ext cx="3690958" cy="537889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A1B446-8028-464F-A9D4-50DB94CC2D9C}"/>
              </a:ext>
            </a:extLst>
          </p:cNvPr>
          <p:cNvSpPr/>
          <p:nvPr/>
        </p:nvSpPr>
        <p:spPr>
          <a:xfrm>
            <a:off x="6862845" y="2188289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4577AE-184C-4B40-8289-EA840CFF371E}"/>
              </a:ext>
            </a:extLst>
          </p:cNvPr>
          <p:cNvSpPr/>
          <p:nvPr/>
        </p:nvSpPr>
        <p:spPr>
          <a:xfrm>
            <a:off x="8767116" y="4304383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6C62EA-B509-46AD-AF16-5860756B35C9}"/>
              </a:ext>
            </a:extLst>
          </p:cNvPr>
          <p:cNvSpPr/>
          <p:nvPr/>
        </p:nvSpPr>
        <p:spPr>
          <a:xfrm>
            <a:off x="3829201" y="4518421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0B6EF9-0DAC-4631-AB03-723C6F7DEFF8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8767114" y="2712907"/>
            <a:ext cx="1630545" cy="1591476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A79BA5-B427-4B12-8407-D04EBA02112B}"/>
              </a:ext>
            </a:extLst>
          </p:cNvPr>
          <p:cNvCxnSpPr>
            <a:cxnSpLocks/>
            <a:stCxn id="15" idx="0"/>
            <a:endCxn id="11" idx="1"/>
          </p:cNvCxnSpPr>
          <p:nvPr/>
        </p:nvCxnSpPr>
        <p:spPr>
          <a:xfrm flipV="1">
            <a:off x="5527882" y="2712907"/>
            <a:ext cx="1334963" cy="180551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402001-CA6D-4CC1-91DE-CF908767D060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flipH="1">
            <a:off x="7226563" y="5045664"/>
            <a:ext cx="1540553" cy="73203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4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DBE7-DF79-42BC-9674-1A9E9389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 there are examples thanks to the open source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0CD2-4743-46CE-AAB3-2625DA378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4258199"/>
            <a:ext cx="9603275" cy="1049235"/>
          </a:xfrm>
        </p:spPr>
        <p:txBody>
          <a:bodyPr/>
          <a:lstStyle/>
          <a:p>
            <a:r>
              <a:rPr lang="en-AU" dirty="0"/>
              <a:t>Have to think about every update as a observation in time in the same manner that a fossil changes as information becomes available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471EB7-14FF-426C-9A5D-F10126319532}"/>
              </a:ext>
            </a:extLst>
          </p:cNvPr>
          <p:cNvSpPr txBox="1"/>
          <p:nvPr/>
        </p:nvSpPr>
        <p:spPr>
          <a:xfrm>
            <a:off x="2728653" y="2070059"/>
            <a:ext cx="7049125" cy="68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dirty="0"/>
              <a:t>Plot curated list of contact locations with update time associated with latest fixed co-ordinates?</a:t>
            </a:r>
          </a:p>
        </p:txBody>
      </p:sp>
    </p:spTree>
    <p:extLst>
      <p:ext uri="{BB962C8B-B14F-4D97-AF65-F5344CB8AC3E}">
        <p14:creationId xmlns:p14="http://schemas.microsoft.com/office/powerpoint/2010/main" val="311467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1BA4-DDBF-40FF-AA28-2F40D89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" y="-3083"/>
            <a:ext cx="2448931" cy="2516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B86C7-EBD5-4FB7-ADF4-EF0C143E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292" y="-1897273"/>
            <a:ext cx="4403182" cy="641683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A427BAD-A87A-4A0D-91CC-9EDE47ACBF34}"/>
              </a:ext>
            </a:extLst>
          </p:cNvPr>
          <p:cNvSpPr/>
          <p:nvPr/>
        </p:nvSpPr>
        <p:spPr>
          <a:xfrm rot="5400000">
            <a:off x="72172" y="2833164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38F934-C174-4E6F-81A2-DE3FF85809D4}"/>
              </a:ext>
            </a:extLst>
          </p:cNvPr>
          <p:cNvSpPr/>
          <p:nvPr/>
        </p:nvSpPr>
        <p:spPr>
          <a:xfrm>
            <a:off x="-36601" y="4209812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D1F5C8-E866-4C53-B11F-09BBEF9FA426}"/>
              </a:ext>
            </a:extLst>
          </p:cNvPr>
          <p:cNvSpPr/>
          <p:nvPr/>
        </p:nvSpPr>
        <p:spPr>
          <a:xfrm>
            <a:off x="2810777" y="3799841"/>
            <a:ext cx="4913684" cy="18824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Analysis/Visualisation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5A591F-0820-44CC-ADA0-9F6D7A9FD0C9}"/>
              </a:ext>
            </a:extLst>
          </p:cNvPr>
          <p:cNvSpPr/>
          <p:nvPr/>
        </p:nvSpPr>
        <p:spPr>
          <a:xfrm>
            <a:off x="8667570" y="4140625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7D2EE-92D0-45A2-A9AA-682FC3435C8B}"/>
              </a:ext>
            </a:extLst>
          </p:cNvPr>
          <p:cNvSpPr/>
          <p:nvPr/>
        </p:nvSpPr>
        <p:spPr>
          <a:xfrm>
            <a:off x="9511532" y="11428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Map </a:t>
            </a:r>
          </a:p>
          <a:p>
            <a:pPr algn="ctr"/>
            <a:r>
              <a:rPr lang="en-AU" sz="3200" dirty="0"/>
              <a:t>and </a:t>
            </a:r>
          </a:p>
          <a:p>
            <a:pPr algn="ctr"/>
            <a:r>
              <a:rPr lang="en-AU" sz="3200" dirty="0"/>
              <a:t>timeline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31B46D5-C19F-4ACE-8801-C0E35614439D}"/>
              </a:ext>
            </a:extLst>
          </p:cNvPr>
          <p:cNvSpPr/>
          <p:nvPr/>
        </p:nvSpPr>
        <p:spPr>
          <a:xfrm rot="16200000">
            <a:off x="9793694" y="2529164"/>
            <a:ext cx="1824125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E1E97-D132-4E12-94F4-58657EAD043E}"/>
              </a:ext>
            </a:extLst>
          </p:cNvPr>
          <p:cNvSpPr txBox="1"/>
          <p:nvPr/>
        </p:nvSpPr>
        <p:spPr>
          <a:xfrm>
            <a:off x="5267619" y="1956606"/>
            <a:ext cx="854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7749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1BA4-DDBF-40FF-AA28-2F40D89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" y="-3083"/>
            <a:ext cx="2448931" cy="2516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B86C7-EBD5-4FB7-ADF4-EF0C143E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292" y="-1897273"/>
            <a:ext cx="4403182" cy="641683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A427BAD-A87A-4A0D-91CC-9EDE47ACBF34}"/>
              </a:ext>
            </a:extLst>
          </p:cNvPr>
          <p:cNvSpPr/>
          <p:nvPr/>
        </p:nvSpPr>
        <p:spPr>
          <a:xfrm rot="5400000">
            <a:off x="72172" y="2833164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38F934-C174-4E6F-81A2-DE3FF85809D4}"/>
              </a:ext>
            </a:extLst>
          </p:cNvPr>
          <p:cNvSpPr/>
          <p:nvPr/>
        </p:nvSpPr>
        <p:spPr>
          <a:xfrm>
            <a:off x="-36601" y="4209812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D1F5C8-E866-4C53-B11F-09BBEF9FA426}"/>
              </a:ext>
            </a:extLst>
          </p:cNvPr>
          <p:cNvSpPr/>
          <p:nvPr/>
        </p:nvSpPr>
        <p:spPr>
          <a:xfrm>
            <a:off x="2846227" y="308759"/>
            <a:ext cx="5748738" cy="526027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4000" dirty="0"/>
              <a:t>Analysis/Visualisation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5A591F-0820-44CC-ADA0-9F6D7A9FD0C9}"/>
              </a:ext>
            </a:extLst>
          </p:cNvPr>
          <p:cNvSpPr/>
          <p:nvPr/>
        </p:nvSpPr>
        <p:spPr>
          <a:xfrm>
            <a:off x="8667570" y="4140625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7D2EE-92D0-45A2-A9AA-682FC3435C8B}"/>
              </a:ext>
            </a:extLst>
          </p:cNvPr>
          <p:cNvSpPr/>
          <p:nvPr/>
        </p:nvSpPr>
        <p:spPr>
          <a:xfrm>
            <a:off x="9511532" y="11428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Map </a:t>
            </a:r>
          </a:p>
          <a:p>
            <a:pPr algn="ctr"/>
            <a:r>
              <a:rPr lang="en-AU" sz="3200" dirty="0"/>
              <a:t>and </a:t>
            </a:r>
          </a:p>
          <a:p>
            <a:pPr algn="ctr"/>
            <a:r>
              <a:rPr lang="en-AU" sz="3200" dirty="0"/>
              <a:t>timeline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31B46D5-C19F-4ACE-8801-C0E35614439D}"/>
              </a:ext>
            </a:extLst>
          </p:cNvPr>
          <p:cNvSpPr/>
          <p:nvPr/>
        </p:nvSpPr>
        <p:spPr>
          <a:xfrm rot="16200000">
            <a:off x="9793694" y="2529164"/>
            <a:ext cx="1824125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03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1BA4-DDBF-40FF-AA28-2F40D89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" y="-3083"/>
            <a:ext cx="2448931" cy="2516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B86C7-EBD5-4FB7-ADF4-EF0C143E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292" y="-1897273"/>
            <a:ext cx="4403182" cy="641683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A427BAD-A87A-4A0D-91CC-9EDE47ACBF34}"/>
              </a:ext>
            </a:extLst>
          </p:cNvPr>
          <p:cNvSpPr/>
          <p:nvPr/>
        </p:nvSpPr>
        <p:spPr>
          <a:xfrm rot="5400000">
            <a:off x="72172" y="2833164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38F934-C174-4E6F-81A2-DE3FF85809D4}"/>
              </a:ext>
            </a:extLst>
          </p:cNvPr>
          <p:cNvSpPr/>
          <p:nvPr/>
        </p:nvSpPr>
        <p:spPr>
          <a:xfrm>
            <a:off x="-36601" y="4209812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D1F5C8-E866-4C53-B11F-09BBEF9FA426}"/>
              </a:ext>
            </a:extLst>
          </p:cNvPr>
          <p:cNvSpPr/>
          <p:nvPr/>
        </p:nvSpPr>
        <p:spPr>
          <a:xfrm>
            <a:off x="3030907" y="3778308"/>
            <a:ext cx="4913684" cy="188246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Analysis/Visualisation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5A591F-0820-44CC-ADA0-9F6D7A9FD0C9}"/>
              </a:ext>
            </a:extLst>
          </p:cNvPr>
          <p:cNvSpPr/>
          <p:nvPr/>
        </p:nvSpPr>
        <p:spPr>
          <a:xfrm>
            <a:off x="8667570" y="4140625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7D2EE-92D0-45A2-A9AA-682FC3435C8B}"/>
              </a:ext>
            </a:extLst>
          </p:cNvPr>
          <p:cNvSpPr/>
          <p:nvPr/>
        </p:nvSpPr>
        <p:spPr>
          <a:xfrm>
            <a:off x="9511532" y="11428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Map </a:t>
            </a:r>
          </a:p>
          <a:p>
            <a:pPr algn="ctr"/>
            <a:r>
              <a:rPr lang="en-AU" sz="3200" dirty="0"/>
              <a:t>and </a:t>
            </a:r>
          </a:p>
          <a:p>
            <a:pPr algn="ctr"/>
            <a:r>
              <a:rPr lang="en-AU" sz="3200" dirty="0"/>
              <a:t>timeline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31B46D5-C19F-4ACE-8801-C0E35614439D}"/>
              </a:ext>
            </a:extLst>
          </p:cNvPr>
          <p:cNvSpPr/>
          <p:nvPr/>
        </p:nvSpPr>
        <p:spPr>
          <a:xfrm rot="16200000">
            <a:off x="9793694" y="2529164"/>
            <a:ext cx="1824125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E1E97-D132-4E12-94F4-58657EAD043E}"/>
              </a:ext>
            </a:extLst>
          </p:cNvPr>
          <p:cNvSpPr txBox="1"/>
          <p:nvPr/>
        </p:nvSpPr>
        <p:spPr>
          <a:xfrm>
            <a:off x="5267619" y="1956606"/>
            <a:ext cx="8544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600" dirty="0"/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EC2D6-ACA7-482F-82CA-8980E46FA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997" y="620433"/>
            <a:ext cx="5683148" cy="290941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08AD97-A71C-433C-8A9E-7DCE9F574625}"/>
              </a:ext>
            </a:extLst>
          </p:cNvPr>
          <p:cNvSpPr/>
          <p:nvPr/>
        </p:nvSpPr>
        <p:spPr>
          <a:xfrm>
            <a:off x="1512158" y="4803669"/>
            <a:ext cx="1686721" cy="67901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5EE48BE-3107-40B6-B6A7-24A408D9EDE9}"/>
              </a:ext>
            </a:extLst>
          </p:cNvPr>
          <p:cNvSpPr/>
          <p:nvPr/>
        </p:nvSpPr>
        <p:spPr>
          <a:xfrm>
            <a:off x="6980849" y="5120403"/>
            <a:ext cx="1686721" cy="67901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349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1BA4-DDBF-40FF-AA28-2F40D89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" y="-3083"/>
            <a:ext cx="2448931" cy="2516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B86C7-EBD5-4FB7-ADF4-EF0C143E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292" y="-1897273"/>
            <a:ext cx="4403182" cy="641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B953B-A765-4959-8863-C0D202EA8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392"/>
          <a:stretch/>
        </p:blipFill>
        <p:spPr>
          <a:xfrm rot="565808">
            <a:off x="-3612553" y="4296241"/>
            <a:ext cx="26015106" cy="1679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1F05DB-AC24-4F58-87C9-99049664C0B9}"/>
              </a:ext>
            </a:extLst>
          </p:cNvPr>
          <p:cNvSpPr/>
          <p:nvPr/>
        </p:nvSpPr>
        <p:spPr>
          <a:xfrm>
            <a:off x="3957732" y="1743392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Wrangling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A427BAD-A87A-4A0D-91CC-9EDE47ACBF34}"/>
              </a:ext>
            </a:extLst>
          </p:cNvPr>
          <p:cNvSpPr/>
          <p:nvPr/>
        </p:nvSpPr>
        <p:spPr>
          <a:xfrm>
            <a:off x="2133841" y="2435382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23E4279-3497-49D9-BE70-31D03680A793}"/>
              </a:ext>
            </a:extLst>
          </p:cNvPr>
          <p:cNvSpPr/>
          <p:nvPr/>
        </p:nvSpPr>
        <p:spPr>
          <a:xfrm>
            <a:off x="5343666" y="2977982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38F934-C174-4E6F-81A2-DE3FF85809D4}"/>
              </a:ext>
            </a:extLst>
          </p:cNvPr>
          <p:cNvSpPr/>
          <p:nvPr/>
        </p:nvSpPr>
        <p:spPr>
          <a:xfrm>
            <a:off x="304120" y="2123332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D1F5C8-E866-4C53-B11F-09BBEF9FA426}"/>
              </a:ext>
            </a:extLst>
          </p:cNvPr>
          <p:cNvSpPr/>
          <p:nvPr/>
        </p:nvSpPr>
        <p:spPr>
          <a:xfrm>
            <a:off x="-245024" y="4839456"/>
            <a:ext cx="6959518" cy="123342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Analysis/Visualisation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5A591F-0820-44CC-ADA0-9F6D7A9FD0C9}"/>
              </a:ext>
            </a:extLst>
          </p:cNvPr>
          <p:cNvSpPr/>
          <p:nvPr/>
        </p:nvSpPr>
        <p:spPr>
          <a:xfrm>
            <a:off x="8957266" y="4121516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7D2EE-92D0-45A2-A9AA-682FC3435C8B}"/>
              </a:ext>
            </a:extLst>
          </p:cNvPr>
          <p:cNvSpPr/>
          <p:nvPr/>
        </p:nvSpPr>
        <p:spPr>
          <a:xfrm>
            <a:off x="7098115" y="2110450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Map </a:t>
            </a:r>
          </a:p>
          <a:p>
            <a:pPr algn="ctr"/>
            <a:r>
              <a:rPr lang="en-AU" sz="3200" dirty="0"/>
              <a:t>and </a:t>
            </a:r>
          </a:p>
          <a:p>
            <a:pPr algn="ctr"/>
            <a:r>
              <a:rPr lang="en-AU" sz="3200" dirty="0"/>
              <a:t>timeline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31B46D5-C19F-4ACE-8801-C0E35614439D}"/>
              </a:ext>
            </a:extLst>
          </p:cNvPr>
          <p:cNvSpPr/>
          <p:nvPr/>
        </p:nvSpPr>
        <p:spPr>
          <a:xfrm>
            <a:off x="7708279" y="3870307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709E5-B311-404A-A525-D686A8F4F5AA}"/>
              </a:ext>
            </a:extLst>
          </p:cNvPr>
          <p:cNvSpPr txBox="1"/>
          <p:nvPr/>
        </p:nvSpPr>
        <p:spPr>
          <a:xfrm>
            <a:off x="4465776" y="540616"/>
            <a:ext cx="175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Rstudio and R!?!</a:t>
            </a:r>
          </a:p>
        </p:txBody>
      </p:sp>
    </p:spTree>
    <p:extLst>
      <p:ext uri="{BB962C8B-B14F-4D97-AF65-F5344CB8AC3E}">
        <p14:creationId xmlns:p14="http://schemas.microsoft.com/office/powerpoint/2010/main" val="3282763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58E4-832D-4385-AF12-189EE16A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B100-32E6-44C3-B7B6-F862C4EB5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 source</a:t>
            </a:r>
          </a:p>
          <a:p>
            <a:r>
              <a:rPr lang="en-US"/>
              <a:t>R</a:t>
            </a:r>
          </a:p>
          <a:p>
            <a:r>
              <a:rPr lang="en-US"/>
              <a:t>Rstudio</a:t>
            </a:r>
          </a:p>
          <a:p>
            <a:r>
              <a:rPr lang="en-US" err="1"/>
              <a:t>Github</a:t>
            </a:r>
            <a:endParaRPr lang="en-US"/>
          </a:p>
          <a:p>
            <a:r>
              <a:rPr lang="en-US" err="1"/>
              <a:t>Github</a:t>
            </a:r>
            <a:r>
              <a:rPr lang="en-US"/>
              <a:t>-pages</a:t>
            </a:r>
          </a:p>
          <a:p>
            <a:r>
              <a:rPr lang="en-US"/>
              <a:t>Flexdashboard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CA155-7A5A-48C4-8E8F-8FE727CD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04" y="2015732"/>
            <a:ext cx="7719391" cy="3951837"/>
          </a:xfrm>
          <a:prstGeom prst="rect">
            <a:avLst/>
          </a:prstGeom>
        </p:spPr>
      </p:pic>
      <p:pic>
        <p:nvPicPr>
          <p:cNvPr id="5" name="Content Placeholder 6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81B69053-FC3F-4AB7-9D29-A6C8E5C2B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223"/>
            <a:ext cx="3390188" cy="34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05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1266-0A7D-4FE8-A118-835A227C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867" y="1206838"/>
            <a:ext cx="4534133" cy="1049235"/>
          </a:xfrm>
        </p:spPr>
        <p:txBody>
          <a:bodyPr/>
          <a:lstStyle/>
          <a:p>
            <a:r>
              <a:rPr lang="en-US" dirty="0" err="1"/>
              <a:t>Rcafe</a:t>
            </a:r>
            <a:r>
              <a:rPr lang="en-US" dirty="0"/>
              <a:t> this week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CC15E-CE48-4A8E-8190-B574DA29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" y="3627240"/>
            <a:ext cx="5387292" cy="3837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2B902-7BC7-48D1-A65C-B7C5E04D1B84}"/>
              </a:ext>
            </a:extLst>
          </p:cNvPr>
          <p:cNvSpPr txBox="1"/>
          <p:nvPr/>
        </p:nvSpPr>
        <p:spPr>
          <a:xfrm>
            <a:off x="2909695" y="2143125"/>
            <a:ext cx="1826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groups:</a:t>
            </a:r>
          </a:p>
          <a:p>
            <a:pPr lvl="1"/>
            <a:r>
              <a:rPr lang="en-US" dirty="0" err="1"/>
              <a:t>Fgovt</a:t>
            </a:r>
            <a:endParaRPr lang="en-US" dirty="0"/>
          </a:p>
          <a:p>
            <a:pPr lvl="1"/>
            <a:r>
              <a:rPr lang="en-US" dirty="0" err="1"/>
              <a:t>Sgovt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DCD6C-7351-469E-92D1-8D2028C4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508" y="1707370"/>
            <a:ext cx="2448931" cy="2516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222B94-B210-4657-85A8-B7933785A413}"/>
              </a:ext>
            </a:extLst>
          </p:cNvPr>
          <p:cNvSpPr/>
          <p:nvPr/>
        </p:nvSpPr>
        <p:spPr>
          <a:xfrm>
            <a:off x="267530" y="1971383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2A3699-1885-44E6-85BE-14CB699441B4}"/>
              </a:ext>
            </a:extLst>
          </p:cNvPr>
          <p:cNvSpPr txBox="1"/>
          <p:nvPr/>
        </p:nvSpPr>
        <p:spPr>
          <a:xfrm>
            <a:off x="5826370" y="4513718"/>
            <a:ext cx="33645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 err="1"/>
              <a:t>GlobalOrg</a:t>
            </a:r>
            <a:endParaRPr lang="en-US" dirty="0"/>
          </a:p>
          <a:p>
            <a:pPr lvl="1"/>
            <a:r>
              <a:rPr lang="en-US" dirty="0"/>
              <a:t>Social</a:t>
            </a:r>
          </a:p>
          <a:p>
            <a:pPr lvl="1"/>
            <a:r>
              <a:rPr lang="en-US" dirty="0" err="1"/>
              <a:t>Wordofmouth</a:t>
            </a:r>
            <a:r>
              <a:rPr lang="en-US" dirty="0"/>
              <a:t> (</a:t>
            </a:r>
            <a:r>
              <a:rPr lang="en-US" dirty="0" err="1"/>
              <a:t>wom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4863B-A580-4473-A5CE-441743054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405" y="2256073"/>
            <a:ext cx="3251483" cy="45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Spatial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289" y="846939"/>
            <a:ext cx="5550355" cy="961443"/>
          </a:xfrm>
        </p:spPr>
        <p:txBody>
          <a:bodyPr>
            <a:normAutofit/>
          </a:bodyPr>
          <a:lstStyle/>
          <a:p>
            <a:r>
              <a:rPr lang="en-AU" dirty="0"/>
              <a:t>Projections and transformations (</a:t>
            </a:r>
            <a:r>
              <a:rPr lang="en-AU" dirty="0" err="1"/>
              <a:t>crs</a:t>
            </a:r>
            <a:r>
              <a:rPr lang="en-AU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F00B7-BB38-4786-9158-01FA8B9E41EB}"/>
              </a:ext>
            </a:extLst>
          </p:cNvPr>
          <p:cNvSpPr/>
          <p:nvPr/>
        </p:nvSpPr>
        <p:spPr>
          <a:xfrm>
            <a:off x="1451580" y="5965636"/>
            <a:ext cx="9984064" cy="763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Geo-coding to find locations. This scale matters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02B72-AEF9-4898-9B54-F8AE6596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317" y="2144889"/>
            <a:ext cx="2648327" cy="3866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1A4DB-840A-4BEC-BB74-FB279E8E3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399" y="2285121"/>
            <a:ext cx="4783201" cy="3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0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39" y="279902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Timeline of duration (grouped areas)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485" y="128448"/>
            <a:ext cx="6432883" cy="3450613"/>
          </a:xfrm>
        </p:spPr>
        <p:txBody>
          <a:bodyPr>
            <a:normAutofit/>
          </a:bodyPr>
          <a:lstStyle/>
          <a:p>
            <a:r>
              <a:rPr lang="en-AU" dirty="0"/>
              <a:t>The way we group time matters….</a:t>
            </a:r>
          </a:p>
          <a:p>
            <a:r>
              <a:rPr lang="en-AU" dirty="0"/>
              <a:t>By month, date or fixed group makes big differences in the STRENGTH of inference that can be made but this does not account for detection issues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F00B7-BB38-4786-9158-01FA8B9E41EB}"/>
              </a:ext>
            </a:extLst>
          </p:cNvPr>
          <p:cNvSpPr/>
          <p:nvPr/>
        </p:nvSpPr>
        <p:spPr>
          <a:xfrm>
            <a:off x="1451580" y="2144889"/>
            <a:ext cx="9984064" cy="3908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F2C6E-DFC8-420D-B4F9-6FF84442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94" y="2232284"/>
            <a:ext cx="542925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0587C-5EA4-49A7-8DB2-F1E42EF3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2" y="1866420"/>
            <a:ext cx="5593078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5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DF850F-8AA2-4418-9E4B-44844CB3F928}"/>
              </a:ext>
            </a:extLst>
          </p:cNvPr>
          <p:cNvSpPr/>
          <p:nvPr/>
        </p:nvSpPr>
        <p:spPr>
          <a:xfrm>
            <a:off x="5143865" y="817641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20018B-5F0D-4583-84EF-CC4286C76DDB}"/>
              </a:ext>
            </a:extLst>
          </p:cNvPr>
          <p:cNvSpPr/>
          <p:nvPr/>
        </p:nvSpPr>
        <p:spPr>
          <a:xfrm>
            <a:off x="7896609" y="4622650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2C03A1-C035-40B1-A8BC-F7A1051A316C}"/>
              </a:ext>
            </a:extLst>
          </p:cNvPr>
          <p:cNvSpPr/>
          <p:nvPr/>
        </p:nvSpPr>
        <p:spPr>
          <a:xfrm>
            <a:off x="704591" y="4763485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456AF8-885A-4DFB-B1A2-D390F53EEFF2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7048134" y="1342259"/>
            <a:ext cx="2479018" cy="3280391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08A5FF-87F8-48DF-869E-B7B211C84A14}"/>
              </a:ext>
            </a:extLst>
          </p:cNvPr>
          <p:cNvCxnSpPr>
            <a:cxnSpLocks/>
            <a:stCxn id="6" idx="0"/>
            <a:endCxn id="4" idx="1"/>
          </p:cNvCxnSpPr>
          <p:nvPr/>
        </p:nvCxnSpPr>
        <p:spPr>
          <a:xfrm flipV="1">
            <a:off x="2403272" y="1342259"/>
            <a:ext cx="2740593" cy="3421226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A8E59F-58E8-4436-875D-C8F4998645F1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4101953" y="5363931"/>
            <a:ext cx="3794656" cy="0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239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Scale matters?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289" y="846939"/>
            <a:ext cx="5550355" cy="961443"/>
          </a:xfrm>
        </p:spPr>
        <p:txBody>
          <a:bodyPr>
            <a:normAutofit/>
          </a:bodyPr>
          <a:lstStyle/>
          <a:p>
            <a:r>
              <a:rPr lang="en-AU" dirty="0"/>
              <a:t>Projections and transformations (</a:t>
            </a:r>
            <a:r>
              <a:rPr lang="en-AU" dirty="0" err="1"/>
              <a:t>crs</a:t>
            </a:r>
            <a:r>
              <a:rPr lang="en-AU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F00B7-BB38-4786-9158-01FA8B9E41EB}"/>
              </a:ext>
            </a:extLst>
          </p:cNvPr>
          <p:cNvSpPr/>
          <p:nvPr/>
        </p:nvSpPr>
        <p:spPr>
          <a:xfrm>
            <a:off x="1451580" y="1282888"/>
            <a:ext cx="9984064" cy="763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Geo-coding to find locations. This scale matters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1A4DB-840A-4BEC-BB74-FB279E8E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229" y="2244331"/>
            <a:ext cx="7479416" cy="52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area&#10;&#10;Description automatically generated with low confidence">
            <a:extLst>
              <a:ext uri="{FF2B5EF4-FFF2-40B4-BE49-F238E27FC236}">
                <a16:creationId xmlns:a16="http://schemas.microsoft.com/office/drawing/2014/main" id="{5EFB3489-804D-4991-9FEC-71812D09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0" r="1086"/>
          <a:stretch/>
        </p:blipFill>
        <p:spPr>
          <a:xfrm>
            <a:off x="2" y="10"/>
            <a:ext cx="6094409" cy="6857990"/>
          </a:xfrm>
          <a:prstGeom prst="rect">
            <a:avLst/>
          </a:prstGeom>
        </p:spPr>
      </p:pic>
      <p:pic>
        <p:nvPicPr>
          <p:cNvPr id="4" name="Picture 3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DFCFCD56-EB1F-4425-82C0-34985776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2" r="28949" b="1"/>
          <a:stretch/>
        </p:blipFill>
        <p:spPr>
          <a:xfrm>
            <a:off x="6096051" y="10"/>
            <a:ext cx="609440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B53D-5A16-48D5-98DE-4D83D69C2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91" y="3000643"/>
            <a:ext cx="5665030" cy="3465596"/>
          </a:xfrm>
          <a:solidFill>
            <a:schemeClr val="bg1"/>
          </a:solidFill>
          <a:effectLst>
            <a:softEdge rad="101600"/>
          </a:effectLst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Clr>
                <a:srgbClr val="FD7350"/>
              </a:buClr>
              <a:buNone/>
            </a:pPr>
            <a:r>
              <a:rPr lang="en-US" sz="1700" dirty="0"/>
              <a:t>GOVT data including map and table of contact locations and times</a:t>
            </a:r>
          </a:p>
          <a:p>
            <a:pPr marL="0" indent="0" algn="ctr">
              <a:lnSpc>
                <a:spcPct val="110000"/>
              </a:lnSpc>
              <a:buClr>
                <a:srgbClr val="FD7350"/>
              </a:buClr>
              <a:buNone/>
            </a:pPr>
            <a:r>
              <a:rPr lang="en-US" sz="1700" dirty="0"/>
              <a:t>Visualizations already available for case and vaccine numbers</a:t>
            </a:r>
          </a:p>
          <a:p>
            <a:pPr marL="0" indent="0" algn="ctr">
              <a:lnSpc>
                <a:spcPct val="110000"/>
              </a:lnSpc>
              <a:buClr>
                <a:srgbClr val="FD7350"/>
              </a:buClr>
              <a:buNone/>
            </a:pPr>
            <a:r>
              <a:rPr lang="en-US" sz="1700" dirty="0"/>
              <a:t>This is a local tool for local Canberrans</a:t>
            </a:r>
          </a:p>
          <a:p>
            <a:pPr marL="0" indent="0" algn="ctr">
              <a:lnSpc>
                <a:spcPct val="110000"/>
              </a:lnSpc>
              <a:buClr>
                <a:srgbClr val="FD7350"/>
              </a:buClr>
              <a:buNone/>
            </a:pPr>
            <a:r>
              <a:rPr lang="en-US" sz="1700" dirty="0"/>
              <a:t>Focuses on current and dynamic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E89D76-C6F1-4BC2-9E4A-AC981ABA472B}"/>
              </a:ext>
            </a:extLst>
          </p:cNvPr>
          <p:cNvSpPr txBox="1">
            <a:spLocks/>
          </p:cNvSpPr>
          <p:nvPr/>
        </p:nvSpPr>
        <p:spPr>
          <a:xfrm>
            <a:off x="6309100" y="3000643"/>
            <a:ext cx="5665030" cy="3465596"/>
          </a:xfrm>
          <a:prstGeom prst="rect">
            <a:avLst/>
          </a:prstGeom>
          <a:solidFill>
            <a:schemeClr val="bg1"/>
          </a:solidFill>
          <a:effectLst>
            <a:softEdge rad="101600"/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rgbClr val="FD7350"/>
              </a:buClr>
              <a:buFont typeface="Arial" panose="020B0604020202020204" pitchFamily="34" charset="0"/>
              <a:buNone/>
            </a:pPr>
            <a:r>
              <a:rPr lang="en-US" sz="1700" dirty="0"/>
              <a:t>GOVT data including map and table of contact locations and times</a:t>
            </a:r>
          </a:p>
          <a:p>
            <a:pPr marL="0" indent="0" algn="ctr">
              <a:lnSpc>
                <a:spcPct val="110000"/>
              </a:lnSpc>
              <a:buClr>
                <a:srgbClr val="FD7350"/>
              </a:buClr>
              <a:buFont typeface="Arial" panose="020B0604020202020204" pitchFamily="34" charset="0"/>
              <a:buNone/>
            </a:pPr>
            <a:r>
              <a:rPr lang="en-US" sz="1700" dirty="0"/>
              <a:t>Visualizations already available for case and vaccine numbers</a:t>
            </a:r>
          </a:p>
          <a:p>
            <a:pPr marL="0" indent="0" algn="ctr">
              <a:lnSpc>
                <a:spcPct val="110000"/>
              </a:lnSpc>
              <a:buClr>
                <a:srgbClr val="FD7350"/>
              </a:buClr>
              <a:buFont typeface="Arial" panose="020B0604020202020204" pitchFamily="34" charset="0"/>
              <a:buNone/>
            </a:pPr>
            <a:r>
              <a:rPr lang="en-US" sz="1700" dirty="0"/>
              <a:t>This is a local tool for local Canberrans</a:t>
            </a:r>
          </a:p>
          <a:p>
            <a:pPr marL="0" indent="0" algn="ctr">
              <a:lnSpc>
                <a:spcPct val="110000"/>
              </a:lnSpc>
              <a:buClr>
                <a:srgbClr val="FD7350"/>
              </a:buClr>
              <a:buFont typeface="Arial" panose="020B0604020202020204" pitchFamily="34" charset="0"/>
              <a:buNone/>
            </a:pPr>
            <a:r>
              <a:rPr lang="en-US" sz="1700" dirty="0"/>
              <a:t>Focuses on current and dynamic data</a:t>
            </a:r>
          </a:p>
        </p:txBody>
      </p:sp>
    </p:spTree>
    <p:extLst>
      <p:ext uri="{BB962C8B-B14F-4D97-AF65-F5344CB8AC3E}">
        <p14:creationId xmlns:p14="http://schemas.microsoft.com/office/powerpoint/2010/main" val="2986411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09DC-644F-41CE-9B48-2CE2796E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BA84E-D335-4D7F-86B5-4842DE37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B2DA0-443C-4947-8CBA-BEC5F6301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89" y="1391655"/>
            <a:ext cx="10740421" cy="52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27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8FF9-9450-4C7A-93BC-59922AD1C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err="1"/>
              <a:t>Extentions</a:t>
            </a:r>
            <a:endParaRPr lang="en-AU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65C1CB-6DA9-4FFA-8469-3FAE9BDE0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014049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903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2E85-F268-4905-8963-B7BF2B23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1083-B868-453A-899F-44903899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Engagement with ACT health</a:t>
            </a:r>
          </a:p>
          <a:p>
            <a:r>
              <a:rPr lang="en-US"/>
              <a:t>Power BI dashboard</a:t>
            </a:r>
          </a:p>
          <a:p>
            <a:r>
              <a:rPr lang="en-US"/>
              <a:t>Integrate of either csv or tools</a:t>
            </a:r>
          </a:p>
          <a:p>
            <a:r>
              <a:rPr lang="en-US"/>
              <a:t>Need support to curate data and publish….</a:t>
            </a:r>
          </a:p>
        </p:txBody>
      </p:sp>
    </p:spTree>
    <p:extLst>
      <p:ext uri="{BB962C8B-B14F-4D97-AF65-F5344CB8AC3E}">
        <p14:creationId xmlns:p14="http://schemas.microsoft.com/office/powerpoint/2010/main" val="735951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3624-1C19-46F6-8BF9-13FAD44B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Turns out not that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8ED5-BBA6-4692-9F55-642471D8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Best to write function as an vector applied to a matrix</a:t>
            </a:r>
          </a:p>
          <a:p>
            <a:r>
              <a:rPr lang="en-AU" dirty="0"/>
              <a:t>Allows for storing both location and time information of varying lengths</a:t>
            </a:r>
          </a:p>
          <a:p>
            <a:r>
              <a:rPr lang="en-AU" dirty="0"/>
              <a:t>Call this using a set of functions </a:t>
            </a:r>
          </a:p>
          <a:p>
            <a:r>
              <a:rPr lang="en-AU" dirty="0"/>
              <a:t>Or just work from the full dataset</a:t>
            </a:r>
          </a:p>
          <a:p>
            <a:r>
              <a:rPr lang="en-AU" dirty="0"/>
              <a:t>Here this is called last.csv</a:t>
            </a:r>
          </a:p>
        </p:txBody>
      </p:sp>
    </p:spTree>
    <p:extLst>
      <p:ext uri="{BB962C8B-B14F-4D97-AF65-F5344CB8AC3E}">
        <p14:creationId xmlns:p14="http://schemas.microsoft.com/office/powerpoint/2010/main" val="4246843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A1438874-2CF5-4A3C-BC8E-A28BE6CA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9091" r="-1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AAC16-62C4-4F18-9C4E-E743DFE6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E"/>
                </a:solidFill>
              </a:rPr>
              <a:t>Capturing covid19 data for the ACT</a:t>
            </a:r>
            <a:endParaRPr lang="en-AU" sz="4100" dirty="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523B8-727B-4A8E-9C4E-8E73625A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Questions?</a:t>
            </a:r>
            <a:endParaRPr lang="en-AU" sz="1600" dirty="0">
              <a:solidFill>
                <a:srgbClr val="FFFFF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50359-EBAC-4C23-8FF2-A4E5E0DFED69}"/>
              </a:ext>
            </a:extLst>
          </p:cNvPr>
          <p:cNvGrpSpPr/>
          <p:nvPr/>
        </p:nvGrpSpPr>
        <p:grpSpPr>
          <a:xfrm>
            <a:off x="10912807" y="6533205"/>
            <a:ext cx="1731640" cy="300897"/>
            <a:chOff x="1585148" y="767178"/>
            <a:chExt cx="1641528" cy="3979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DDA66-FF47-4626-B68D-00A100DF0127}"/>
                </a:ext>
              </a:extLst>
            </p:cNvPr>
            <p:cNvSpPr txBox="1"/>
            <p:nvPr/>
          </p:nvSpPr>
          <p:spPr>
            <a:xfrm>
              <a:off x="1692165" y="798786"/>
              <a:ext cx="1534511" cy="366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  <a:latin typeface="Comic Sans MS" panose="030F0702030302020204" pitchFamily="66" charset="0"/>
                </a:rPr>
                <a:t>A R Davidson</a:t>
              </a:r>
              <a:endParaRPr lang="en-AU" sz="1200" dirty="0">
                <a:solidFill>
                  <a:schemeClr val="bg2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" name="Graphic 6" descr="Pencil">
              <a:extLst>
                <a:ext uri="{FF2B5EF4-FFF2-40B4-BE49-F238E27FC236}">
                  <a16:creationId xmlns:a16="http://schemas.microsoft.com/office/drawing/2014/main" id="{310DD825-FE12-4D0D-8DAF-FDCAFA0F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5148" y="767178"/>
              <a:ext cx="241515" cy="36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5040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1D74A3AC-27EA-4DD3-A284-F43F22617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6" r="9090" b="1456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F2FDF-4E0C-4F0D-BC52-DBDE4B47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526" y="3236470"/>
            <a:ext cx="6829044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/>
            <a:r>
              <a:rPr lang="en-US" sz="4100">
                <a:solidFill>
                  <a:srgbClr val="FFFFFE"/>
                </a:solidFill>
              </a:rPr>
              <a:t>All adds up to scientific workflow</a:t>
            </a:r>
          </a:p>
        </p:txBody>
      </p:sp>
    </p:spTree>
    <p:extLst>
      <p:ext uri="{BB962C8B-B14F-4D97-AF65-F5344CB8AC3E}">
        <p14:creationId xmlns:p14="http://schemas.microsoft.com/office/powerpoint/2010/main" val="350041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A54A-28D7-41F8-B285-8FBF06E4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endParaRPr lang="en-US" sz="3600"/>
          </a:p>
        </p:txBody>
      </p:sp>
      <p:pic>
        <p:nvPicPr>
          <p:cNvPr id="7" name="Content Placeholder 6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6495EF1D-3095-408C-B1C8-4D6E33790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90" y="649682"/>
            <a:ext cx="3390188" cy="3495040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1B978B25-8C9A-4E61-9A07-22E91852E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0" y="800598"/>
            <a:ext cx="4242437" cy="31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4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08A5FF-87F8-48DF-869E-B7B211C84A14}"/>
              </a:ext>
            </a:extLst>
          </p:cNvPr>
          <p:cNvCxnSpPr>
            <a:cxnSpLocks/>
          </p:cNvCxnSpPr>
          <p:nvPr/>
        </p:nvCxnSpPr>
        <p:spPr>
          <a:xfrm flipV="1">
            <a:off x="5462266" y="1311543"/>
            <a:ext cx="4807149" cy="438799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456AF8-885A-4DFB-B1A2-D390F53EEFF2}"/>
              </a:ext>
            </a:extLst>
          </p:cNvPr>
          <p:cNvCxnSpPr>
            <a:cxnSpLocks/>
          </p:cNvCxnSpPr>
          <p:nvPr/>
        </p:nvCxnSpPr>
        <p:spPr>
          <a:xfrm>
            <a:off x="6054808" y="1530474"/>
            <a:ext cx="4545418" cy="4015983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DF850F-8AA2-4418-9E4B-44844CB3F928}"/>
              </a:ext>
            </a:extLst>
          </p:cNvPr>
          <p:cNvSpPr/>
          <p:nvPr/>
        </p:nvSpPr>
        <p:spPr>
          <a:xfrm>
            <a:off x="1027602" y="605878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B306D-5477-4AD3-8BC1-4EDF30849382}"/>
              </a:ext>
            </a:extLst>
          </p:cNvPr>
          <p:cNvSpPr txBox="1"/>
          <p:nvPr/>
        </p:nvSpPr>
        <p:spPr>
          <a:xfrm>
            <a:off x="1027602" y="1905434"/>
            <a:ext cx="371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Function[Tags[CCS]t}]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292E3-BB36-4E40-BB6B-BA2141FFC5B8}"/>
              </a:ext>
            </a:extLst>
          </p:cNvPr>
          <p:cNvSpPr txBox="1"/>
          <p:nvPr/>
        </p:nvSpPr>
        <p:spPr>
          <a:xfrm>
            <a:off x="1385888" y="3918829"/>
            <a:ext cx="3716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Function[function[x]] = ……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2854A-FD32-4D62-810F-FC513849E7E3}"/>
              </a:ext>
            </a:extLst>
          </p:cNvPr>
          <p:cNvSpPr txBox="1"/>
          <p:nvPr/>
        </p:nvSpPr>
        <p:spPr>
          <a:xfrm>
            <a:off x="1591774" y="3048855"/>
            <a:ext cx="371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CHAIN RULE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543D19-9494-42AF-85E3-439FB46B30F6}"/>
              </a:ext>
            </a:extLst>
          </p:cNvPr>
          <p:cNvSpPr/>
          <p:nvPr/>
        </p:nvSpPr>
        <p:spPr>
          <a:xfrm>
            <a:off x="1385888" y="4344280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E7A204-D6B8-414C-BC62-4F1F6CFFF5B4}"/>
              </a:ext>
            </a:extLst>
          </p:cNvPr>
          <p:cNvSpPr/>
          <p:nvPr/>
        </p:nvSpPr>
        <p:spPr>
          <a:xfrm>
            <a:off x="3589381" y="5269805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686670F-B33C-47E9-AD5F-410E24E11C41}"/>
                  </a:ext>
                </a:extLst>
              </p:cNvPr>
              <p:cNvSpPr/>
              <p:nvPr/>
            </p:nvSpPr>
            <p:spPr>
              <a:xfrm>
                <a:off x="7274783" y="2274766"/>
                <a:ext cx="1621814" cy="1870745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960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AU" sz="9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686670F-B33C-47E9-AD5F-410E24E11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83" y="2274766"/>
                <a:ext cx="1621814" cy="1870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reflection blurRad="6350" stA="50000" endA="295" endPos="92000" dist="101600" dir="5400000" sy="-100000" algn="bl" rotWithShape="0"/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49449-C1FA-438F-B86A-B9870502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0B4E2-09AA-43F1-8E95-32E02ED8C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89" y="2876107"/>
            <a:ext cx="4644421" cy="1413268"/>
          </a:xfrm>
        </p:spPr>
        <p:txBody>
          <a:bodyPr/>
          <a:lstStyle/>
          <a:p>
            <a:r>
              <a:rPr lang="en-AU" dirty="0"/>
              <a:t>General background</a:t>
            </a:r>
          </a:p>
          <a:p>
            <a:r>
              <a:rPr lang="en-AU" dirty="0"/>
              <a:t>Application to covid19</a:t>
            </a:r>
          </a:p>
          <a:p>
            <a:r>
              <a:rPr lang="en-AU" dirty="0"/>
              <a:t>Greater implications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8232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686670F-B33C-47E9-AD5F-410E24E11C41}"/>
                  </a:ext>
                </a:extLst>
              </p:cNvPr>
              <p:cNvSpPr/>
              <p:nvPr/>
            </p:nvSpPr>
            <p:spPr>
              <a:xfrm>
                <a:off x="6445677" y="-344763"/>
                <a:ext cx="3192706" cy="3738974"/>
              </a:xfrm>
              <a:prstGeom prst="rect">
                <a:avLst/>
              </a:prstGeom>
              <a:effectLst>
                <a:reflection blurRad="6350" stA="50000" endA="295" endPos="92000" dist="1016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960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AU" sz="9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686670F-B33C-47E9-AD5F-410E24E11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677" y="-344763"/>
                <a:ext cx="3192706" cy="3738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reflection blurRad="6350" stA="50000" endA="295" endPos="92000" dist="101600" dir="5400000" sy="-100000" algn="bl" rotWithShape="0"/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08A5FF-87F8-48DF-869E-B7B211C84A14}"/>
              </a:ext>
            </a:extLst>
          </p:cNvPr>
          <p:cNvCxnSpPr>
            <a:cxnSpLocks/>
          </p:cNvCxnSpPr>
          <p:nvPr/>
        </p:nvCxnSpPr>
        <p:spPr>
          <a:xfrm flipV="1">
            <a:off x="5922189" y="1112861"/>
            <a:ext cx="4239683" cy="4562700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456AF8-885A-4DFB-B1A2-D390F53EEFF2}"/>
              </a:ext>
            </a:extLst>
          </p:cNvPr>
          <p:cNvCxnSpPr>
            <a:cxnSpLocks/>
          </p:cNvCxnSpPr>
          <p:nvPr/>
        </p:nvCxnSpPr>
        <p:spPr>
          <a:xfrm>
            <a:off x="5563903" y="1559513"/>
            <a:ext cx="5690251" cy="3738974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DF850F-8AA2-4418-9E4B-44844CB3F928}"/>
              </a:ext>
            </a:extLst>
          </p:cNvPr>
          <p:cNvSpPr/>
          <p:nvPr/>
        </p:nvSpPr>
        <p:spPr>
          <a:xfrm>
            <a:off x="7089896" y="2869594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B306D-5477-4AD3-8BC1-4EDF30849382}"/>
              </a:ext>
            </a:extLst>
          </p:cNvPr>
          <p:cNvSpPr txBox="1"/>
          <p:nvPr/>
        </p:nvSpPr>
        <p:spPr>
          <a:xfrm>
            <a:off x="1027602" y="1905434"/>
            <a:ext cx="371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Function[Tags[CCS]t}]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292E3-BB36-4E40-BB6B-BA2141FFC5B8}"/>
              </a:ext>
            </a:extLst>
          </p:cNvPr>
          <p:cNvSpPr txBox="1"/>
          <p:nvPr/>
        </p:nvSpPr>
        <p:spPr>
          <a:xfrm>
            <a:off x="1385888" y="3918829"/>
            <a:ext cx="3716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Function[function[x]] = ……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2854A-FD32-4D62-810F-FC513849E7E3}"/>
              </a:ext>
            </a:extLst>
          </p:cNvPr>
          <p:cNvSpPr txBox="1"/>
          <p:nvPr/>
        </p:nvSpPr>
        <p:spPr>
          <a:xfrm>
            <a:off x="1591774" y="3048855"/>
            <a:ext cx="371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1027191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26B1-56F8-4CC0-B01F-F49264A8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AF53C682-8521-470E-BA40-54D87F673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46" y="-457359"/>
            <a:ext cx="10797570" cy="8098178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FECCDB-6522-4093-B601-0F77070DBC8B}"/>
              </a:ext>
            </a:extLst>
          </p:cNvPr>
          <p:cNvSpPr/>
          <p:nvPr/>
        </p:nvSpPr>
        <p:spPr>
          <a:xfrm>
            <a:off x="5889498" y="804519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3958B-B7BC-4CE3-B145-A5EA6B628740}"/>
              </a:ext>
            </a:extLst>
          </p:cNvPr>
          <p:cNvSpPr/>
          <p:nvPr/>
        </p:nvSpPr>
        <p:spPr>
          <a:xfrm>
            <a:off x="7793769" y="2920613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19022A-396B-4491-B3D5-A91656492DC4}"/>
              </a:ext>
            </a:extLst>
          </p:cNvPr>
          <p:cNvSpPr/>
          <p:nvPr/>
        </p:nvSpPr>
        <p:spPr>
          <a:xfrm>
            <a:off x="2855854" y="3134651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04A4D-D070-4398-B8A1-5C4A744AE64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793767" y="1329137"/>
            <a:ext cx="1630545" cy="1591476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0C19CB-F954-498B-8CCA-7C4C9B80D568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4554535" y="1329137"/>
            <a:ext cx="1334963" cy="180551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F7407-3B82-4A4B-A4CE-4DADA17A447D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6253216" y="3661894"/>
            <a:ext cx="1540553" cy="73203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2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26B1-56F8-4CC0-B01F-F49264A8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516939"/>
            <a:ext cx="9603275" cy="1049235"/>
          </a:xfrm>
        </p:spPr>
        <p:txBody>
          <a:bodyPr/>
          <a:lstStyle/>
          <a:p>
            <a:r>
              <a:rPr lang="en-AU" dirty="0"/>
              <a:t>Simple workflow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FECCDB-6522-4093-B601-0F77070DBC8B}"/>
              </a:ext>
            </a:extLst>
          </p:cNvPr>
          <p:cNvSpPr/>
          <p:nvPr/>
        </p:nvSpPr>
        <p:spPr>
          <a:xfrm>
            <a:off x="5260848" y="2217787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3958B-B7BC-4CE3-B145-A5EA6B628740}"/>
              </a:ext>
            </a:extLst>
          </p:cNvPr>
          <p:cNvSpPr/>
          <p:nvPr/>
        </p:nvSpPr>
        <p:spPr>
          <a:xfrm>
            <a:off x="7165119" y="4333881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19022A-396B-4491-B3D5-A91656492DC4}"/>
              </a:ext>
            </a:extLst>
          </p:cNvPr>
          <p:cNvSpPr/>
          <p:nvPr/>
        </p:nvSpPr>
        <p:spPr>
          <a:xfrm>
            <a:off x="2227204" y="4547919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04A4D-D070-4398-B8A1-5C4A744AE64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165117" y="2742405"/>
            <a:ext cx="1630545" cy="1591476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0C19CB-F954-498B-8CCA-7C4C9B80D568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3925885" y="2742405"/>
            <a:ext cx="1334963" cy="180551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F7407-3B82-4A4B-A4CE-4DADA17A447D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5624566" y="5075162"/>
            <a:ext cx="1540553" cy="73203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0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C7F1-EC17-40FF-81C6-51E7B9D4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See current work on </a:t>
            </a:r>
            <a:r>
              <a:rPr lang="en-AU" dirty="0" err="1"/>
              <a:t>tidypipes</a:t>
            </a:r>
            <a:r>
              <a:rPr lang="en-AU" dirty="0"/>
              <a:t> for details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74C162-B4E5-4501-A944-9EEB34752674}"/>
              </a:ext>
            </a:extLst>
          </p:cNvPr>
          <p:cNvSpPr txBox="1">
            <a:spLocks/>
          </p:cNvSpPr>
          <p:nvPr/>
        </p:nvSpPr>
        <p:spPr>
          <a:xfrm>
            <a:off x="1294362" y="25110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formats</a:t>
            </a:r>
          </a:p>
          <a:p>
            <a:pPr lvl="1"/>
            <a:r>
              <a:rPr lang="en-US" dirty="0"/>
              <a:t>Location </a:t>
            </a:r>
          </a:p>
          <a:p>
            <a:pPr lvl="1"/>
            <a:r>
              <a:rPr lang="en-US" dirty="0"/>
              <a:t>Time</a:t>
            </a:r>
          </a:p>
          <a:p>
            <a:r>
              <a:rPr lang="en-US" dirty="0"/>
              <a:t>If not before here…from here: 16</a:t>
            </a:r>
            <a:r>
              <a:rPr lang="en-US" baseline="30000" dirty="0"/>
              <a:t>th</a:t>
            </a:r>
            <a:r>
              <a:rPr lang="en-US" dirty="0"/>
              <a:t> August 2021</a:t>
            </a:r>
          </a:p>
        </p:txBody>
      </p:sp>
    </p:spTree>
    <p:extLst>
      <p:ext uri="{BB962C8B-B14F-4D97-AF65-F5344CB8AC3E}">
        <p14:creationId xmlns:p14="http://schemas.microsoft.com/office/powerpoint/2010/main" val="2464310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9958-FBD2-425D-BDA8-7B092A86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observations of these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15D42-5556-455E-AC00-F222368A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329137"/>
            <a:ext cx="9603275" cy="524618"/>
          </a:xfrm>
        </p:spPr>
        <p:txBody>
          <a:bodyPr/>
          <a:lstStyle/>
          <a:p>
            <a:r>
              <a:rPr lang="en-AU" dirty="0"/>
              <a:t>Found it easiest to think of time and space as additional information for now</a:t>
            </a:r>
          </a:p>
          <a:p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E0C91-93EB-4A45-A1A1-264DF297518D}"/>
              </a:ext>
            </a:extLst>
          </p:cNvPr>
          <p:cNvSpPr/>
          <p:nvPr/>
        </p:nvSpPr>
        <p:spPr>
          <a:xfrm>
            <a:off x="208705" y="3447204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901C8B-AE64-49FE-841B-FB33675CD3A4}"/>
              </a:ext>
            </a:extLst>
          </p:cNvPr>
          <p:cNvSpPr/>
          <p:nvPr/>
        </p:nvSpPr>
        <p:spPr>
          <a:xfrm>
            <a:off x="8201113" y="2828955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E4BFF-1993-47FA-90D0-70CC6102BBC4}"/>
              </a:ext>
            </a:extLst>
          </p:cNvPr>
          <p:cNvSpPr/>
          <p:nvPr/>
        </p:nvSpPr>
        <p:spPr>
          <a:xfrm>
            <a:off x="5147987" y="2676287"/>
            <a:ext cx="1189313" cy="299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nope…</a:t>
            </a:r>
          </a:p>
          <a:p>
            <a:pPr algn="ctr"/>
            <a:r>
              <a:rPr lang="en-AU" dirty="0"/>
              <a:t>LIST()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5D23D-168A-458F-B71E-9F172C4F21CD}"/>
              </a:ext>
            </a:extLst>
          </p:cNvPr>
          <p:cNvSpPr txBox="1">
            <a:spLocks/>
          </p:cNvSpPr>
          <p:nvPr/>
        </p:nvSpPr>
        <p:spPr>
          <a:xfrm>
            <a:off x="2961600" y="3428999"/>
            <a:ext cx="2250467" cy="2545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Start and end times</a:t>
            </a:r>
          </a:p>
          <a:p>
            <a:r>
              <a:rPr lang="en-AU" dirty="0"/>
              <a:t>Exposure date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1345-B14F-4E41-96A5-763F11669028}"/>
              </a:ext>
            </a:extLst>
          </p:cNvPr>
          <p:cNvSpPr txBox="1"/>
          <p:nvPr/>
        </p:nvSpPr>
        <p:spPr>
          <a:xfrm>
            <a:off x="6669818" y="2828953"/>
            <a:ext cx="1531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- Day of week</a:t>
            </a:r>
          </a:p>
          <a:p>
            <a:r>
              <a:rPr lang="en-AU" dirty="0"/>
              <a:t>- Start and end times</a:t>
            </a:r>
          </a:p>
          <a:p>
            <a:r>
              <a:rPr lang="en-AU" dirty="0"/>
              <a:t>- Exact date</a:t>
            </a:r>
          </a:p>
          <a:p>
            <a:r>
              <a:rPr lang="en-AU" dirty="0"/>
              <a:t>- Day since outbreak</a:t>
            </a:r>
          </a:p>
          <a:p>
            <a:r>
              <a:rPr lang="en-AU" dirty="0"/>
              <a:t>- Update number</a:t>
            </a:r>
          </a:p>
        </p:txBody>
      </p:sp>
    </p:spTree>
    <p:extLst>
      <p:ext uri="{BB962C8B-B14F-4D97-AF65-F5344CB8AC3E}">
        <p14:creationId xmlns:p14="http://schemas.microsoft.com/office/powerpoint/2010/main" val="3782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9958-FBD2-425D-BDA8-7B092A86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observations of these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15D42-5556-455E-AC00-F222368A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329137"/>
            <a:ext cx="9603275" cy="524618"/>
          </a:xfrm>
        </p:spPr>
        <p:txBody>
          <a:bodyPr/>
          <a:lstStyle/>
          <a:p>
            <a:r>
              <a:rPr lang="en-AU" dirty="0"/>
              <a:t>Found it easiest to think of time and space as additional information for now</a:t>
            </a:r>
          </a:p>
          <a:p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E0C91-93EB-4A45-A1A1-264DF297518D}"/>
              </a:ext>
            </a:extLst>
          </p:cNvPr>
          <p:cNvSpPr/>
          <p:nvPr/>
        </p:nvSpPr>
        <p:spPr>
          <a:xfrm>
            <a:off x="208705" y="3447204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E4BFF-1993-47FA-90D0-70CC6102BBC4}"/>
              </a:ext>
            </a:extLst>
          </p:cNvPr>
          <p:cNvSpPr/>
          <p:nvPr/>
        </p:nvSpPr>
        <p:spPr>
          <a:xfrm>
            <a:off x="10740421" y="93803"/>
            <a:ext cx="1189313" cy="299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nope…</a:t>
            </a:r>
          </a:p>
          <a:p>
            <a:pPr algn="ctr"/>
            <a:r>
              <a:rPr lang="en-AU" dirty="0"/>
              <a:t>LIST()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5D23D-168A-458F-B71E-9F172C4F21CD}"/>
              </a:ext>
            </a:extLst>
          </p:cNvPr>
          <p:cNvSpPr txBox="1">
            <a:spLocks/>
          </p:cNvSpPr>
          <p:nvPr/>
        </p:nvSpPr>
        <p:spPr>
          <a:xfrm>
            <a:off x="392494" y="2193757"/>
            <a:ext cx="2485747" cy="139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Start and end times</a:t>
            </a:r>
          </a:p>
          <a:p>
            <a:r>
              <a:rPr lang="en-AU" dirty="0"/>
              <a:t>Exposure date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1345-B14F-4E41-96A5-763F11669028}"/>
              </a:ext>
            </a:extLst>
          </p:cNvPr>
          <p:cNvSpPr txBox="1"/>
          <p:nvPr/>
        </p:nvSpPr>
        <p:spPr>
          <a:xfrm>
            <a:off x="10451999" y="3319999"/>
            <a:ext cx="1531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- Day of week</a:t>
            </a:r>
          </a:p>
          <a:p>
            <a:r>
              <a:rPr lang="en-AU" dirty="0"/>
              <a:t>- Start and end times</a:t>
            </a:r>
          </a:p>
          <a:p>
            <a:r>
              <a:rPr lang="en-AU" dirty="0"/>
              <a:t>- Exact date</a:t>
            </a:r>
          </a:p>
          <a:p>
            <a:r>
              <a:rPr lang="en-AU" dirty="0"/>
              <a:t>- Day since outbreak</a:t>
            </a:r>
          </a:p>
          <a:p>
            <a:r>
              <a:rPr lang="en-AU" dirty="0"/>
              <a:t>- Update number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3342A3-EDEC-4363-A4A6-2B91231E5967}"/>
              </a:ext>
            </a:extLst>
          </p:cNvPr>
          <p:cNvSpPr/>
          <p:nvPr/>
        </p:nvSpPr>
        <p:spPr>
          <a:xfrm>
            <a:off x="7248605" y="2564470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Function will:</a:t>
            </a:r>
          </a:p>
          <a:p>
            <a:pPr algn="ctr"/>
            <a:r>
              <a:rPr lang="en-AU" dirty="0"/>
              <a:t>Sort time to 24hrs []()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1D9DC-8929-4DA9-9D6C-D5C05A7C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5" y="158866"/>
            <a:ext cx="1189313" cy="12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41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FCB3-59EE-4D95-AC72-25D30E9A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1081-5644-4A43-B9DC-C7B3C352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5B615F-CF91-4328-A3C0-474BB5AED586}"/>
              </a:ext>
            </a:extLst>
          </p:cNvPr>
          <p:cNvSpPr/>
          <p:nvPr/>
        </p:nvSpPr>
        <p:spPr>
          <a:xfrm>
            <a:off x="8201113" y="2828955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913122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oUTPUT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819233" cy="3450613"/>
          </a:xfrm>
        </p:spPr>
        <p:txBody>
          <a:bodyPr>
            <a:normAutofit/>
          </a:bodyPr>
          <a:lstStyle/>
          <a:p>
            <a:r>
              <a:rPr lang="en-US" dirty="0"/>
              <a:t>Different visualization options</a:t>
            </a:r>
          </a:p>
          <a:p>
            <a:r>
              <a:rPr lang="en-US" dirty="0"/>
              <a:t>- IN R: leaflet</a:t>
            </a:r>
          </a:p>
          <a:p>
            <a:pPr lvl="1"/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 err="1"/>
              <a:t>Knitr</a:t>
            </a:r>
            <a:endParaRPr lang="en-US" dirty="0"/>
          </a:p>
          <a:p>
            <a:pPr lvl="1"/>
            <a:r>
              <a:rPr lang="en-US" dirty="0" err="1"/>
              <a:t>Png</a:t>
            </a:r>
            <a:endParaRPr lang="en-US" dirty="0"/>
          </a:p>
          <a:p>
            <a:pPr lvl="1"/>
            <a:r>
              <a:rPr lang="en-US" dirty="0"/>
              <a:t>Jpeg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C6202-8D06-4DEC-9FFA-E7E5504D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24" y="235352"/>
            <a:ext cx="3690958" cy="5378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66A586-4D78-4FE7-A396-E9ECEECD87DC}"/>
              </a:ext>
            </a:extLst>
          </p:cNvPr>
          <p:cNvSpPr/>
          <p:nvPr/>
        </p:nvSpPr>
        <p:spPr>
          <a:xfrm>
            <a:off x="3582481" y="463715"/>
            <a:ext cx="2485747" cy="78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DATA:actwebsite</a:t>
            </a:r>
            <a:r>
              <a:rPr lang="en-AU" dirty="0"/>
              <a:t>: csv table…..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084DF-D2C6-4701-B2B9-D70B5B518569}"/>
              </a:ext>
            </a:extLst>
          </p:cNvPr>
          <p:cNvSpPr/>
          <p:nvPr/>
        </p:nvSpPr>
        <p:spPr>
          <a:xfrm>
            <a:off x="7436468" y="4984334"/>
            <a:ext cx="2485747" cy="853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04BCA3-C774-4B55-9833-018FCE74440D}"/>
              </a:ext>
            </a:extLst>
          </p:cNvPr>
          <p:cNvSpPr/>
          <p:nvPr/>
        </p:nvSpPr>
        <p:spPr>
          <a:xfrm>
            <a:off x="2001345" y="1232657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iNVESTIGATE</a:t>
            </a:r>
            <a:endParaRPr lang="en-AU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E2B8E8-77D9-445F-8B9B-61AE121CD5B4}"/>
              </a:ext>
            </a:extLst>
          </p:cNvPr>
          <p:cNvSpPr/>
          <p:nvPr/>
        </p:nvSpPr>
        <p:spPr>
          <a:xfrm rot="8284982">
            <a:off x="516762" y="2456089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C3FE16-9B81-455E-8B7D-78F536E64BF8}"/>
              </a:ext>
            </a:extLst>
          </p:cNvPr>
          <p:cNvSpPr/>
          <p:nvPr/>
        </p:nvSpPr>
        <p:spPr>
          <a:xfrm rot="3501497">
            <a:off x="3905355" y="2407591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F04987-5E0F-46D6-9C66-C7D27B328692}"/>
              </a:ext>
            </a:extLst>
          </p:cNvPr>
          <p:cNvSpPr/>
          <p:nvPr/>
        </p:nvSpPr>
        <p:spPr>
          <a:xfrm>
            <a:off x="117248" y="192119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5F925-CCCE-413A-BED8-C12025480CE3}"/>
              </a:ext>
            </a:extLst>
          </p:cNvPr>
          <p:cNvSpPr/>
          <p:nvPr/>
        </p:nvSpPr>
        <p:spPr>
          <a:xfrm>
            <a:off x="3464396" y="3520641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16E38F-846F-45AD-B30A-8E3082AA1F9A}"/>
              </a:ext>
            </a:extLst>
          </p:cNvPr>
          <p:cNvSpPr/>
          <p:nvPr/>
        </p:nvSpPr>
        <p:spPr>
          <a:xfrm>
            <a:off x="208705" y="3521863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SPACE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F6BC5C-11CF-4F4C-9AA6-F6F09042E58C}"/>
              </a:ext>
            </a:extLst>
          </p:cNvPr>
          <p:cNvSpPr/>
          <p:nvPr/>
        </p:nvSpPr>
        <p:spPr>
          <a:xfrm>
            <a:off x="2515685" y="581423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2AD805-2C33-41F1-96D6-40E8BA90AC63}"/>
              </a:ext>
            </a:extLst>
          </p:cNvPr>
          <p:cNvSpPr/>
          <p:nvPr/>
        </p:nvSpPr>
        <p:spPr>
          <a:xfrm>
            <a:off x="4085791" y="4905043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0799D-CFB1-468D-88E2-3DBDDA47A3EE}"/>
              </a:ext>
            </a:extLst>
          </p:cNvPr>
          <p:cNvSpPr/>
          <p:nvPr/>
        </p:nvSpPr>
        <p:spPr>
          <a:xfrm>
            <a:off x="7388780" y="3079878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Timeline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534833E-CBA8-4D96-BB72-C24332BE8A48}"/>
              </a:ext>
            </a:extLst>
          </p:cNvPr>
          <p:cNvSpPr/>
          <p:nvPr/>
        </p:nvSpPr>
        <p:spPr>
          <a:xfrm>
            <a:off x="2205200" y="3392569"/>
            <a:ext cx="4195600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4C2B39-F4BB-47D5-8640-457318C70FF3}"/>
              </a:ext>
            </a:extLst>
          </p:cNvPr>
          <p:cNvSpPr/>
          <p:nvPr/>
        </p:nvSpPr>
        <p:spPr>
          <a:xfrm>
            <a:off x="6003704" y="2962170"/>
            <a:ext cx="1189313" cy="299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nope…</a:t>
            </a:r>
          </a:p>
          <a:p>
            <a:pPr algn="ctr"/>
            <a:r>
              <a:rPr lang="en-AU" dirty="0"/>
              <a:t>LIST()</a:t>
            </a:r>
          </a:p>
        </p:txBody>
      </p:sp>
    </p:spTree>
    <p:extLst>
      <p:ext uri="{BB962C8B-B14F-4D97-AF65-F5344CB8AC3E}">
        <p14:creationId xmlns:p14="http://schemas.microsoft.com/office/powerpoint/2010/main" val="2322513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7374324-CA0D-4FE0-BB2B-282C12738481}"/>
              </a:ext>
            </a:extLst>
          </p:cNvPr>
          <p:cNvSpPr txBox="1"/>
          <p:nvPr/>
        </p:nvSpPr>
        <p:spPr>
          <a:xfrm>
            <a:off x="5452524" y="3271536"/>
            <a:ext cx="6128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Compare to </a:t>
            </a:r>
            <a:r>
              <a:rPr lang="en-US" dirty="0" err="1"/>
              <a:t>last.file</a:t>
            </a:r>
            <a:endParaRPr lang="en-US" dirty="0"/>
          </a:p>
          <a:p>
            <a:r>
              <a:rPr lang="en-US" dirty="0"/>
              <a:t>if new webpage update</a:t>
            </a:r>
          </a:p>
          <a:p>
            <a:pPr lvl="1"/>
            <a:r>
              <a:rPr lang="en-US" dirty="0"/>
              <a:t>Add these to last.csv with new tag</a:t>
            </a:r>
          </a:p>
          <a:p>
            <a:pPr lvl="1"/>
            <a:r>
              <a:rPr lang="en-US" dirty="0"/>
              <a:t>Check these tags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Plot curated list with update time associated with latest fixed co-ordinates?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64273"/>
            <a:ext cx="5819233" cy="3450613"/>
          </a:xfrm>
        </p:spPr>
        <p:txBody>
          <a:bodyPr>
            <a:normAutofit/>
          </a:bodyPr>
          <a:lstStyle/>
          <a:p>
            <a:r>
              <a:rPr lang="en-US" dirty="0"/>
              <a:t>Download webpage</a:t>
            </a:r>
          </a:p>
          <a:p>
            <a:pPr lvl="1"/>
            <a:r>
              <a:rPr lang="en-US" dirty="0"/>
              <a:t>Check date/update</a:t>
            </a:r>
          </a:p>
          <a:p>
            <a:pPr lvl="2"/>
            <a:r>
              <a:rPr lang="en-US" dirty="0"/>
              <a:t>Diff to lastupdate.csv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Base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021615-3172-45F8-B0C6-E069BB28DF0B}"/>
              </a:ext>
            </a:extLst>
          </p:cNvPr>
          <p:cNvSpPr/>
          <p:nvPr/>
        </p:nvSpPr>
        <p:spPr>
          <a:xfrm>
            <a:off x="723610" y="336955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7EF265-8BCD-4C55-82DF-37F753DAEC0D}"/>
              </a:ext>
            </a:extLst>
          </p:cNvPr>
          <p:cNvSpPr/>
          <p:nvPr/>
        </p:nvSpPr>
        <p:spPr>
          <a:xfrm>
            <a:off x="3042434" y="66327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8DBCF5-BD07-45C0-A683-D7C19410F748}"/>
              </a:ext>
            </a:extLst>
          </p:cNvPr>
          <p:cNvSpPr/>
          <p:nvPr/>
        </p:nvSpPr>
        <p:spPr>
          <a:xfrm>
            <a:off x="2282535" y="1255733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DEEF02-83D8-4639-86EA-78D7F19D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68" y="84833"/>
            <a:ext cx="2591319" cy="14576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E86E5E-2FA4-4A49-95C4-309743760FBC}"/>
              </a:ext>
            </a:extLst>
          </p:cNvPr>
          <p:cNvSpPr/>
          <p:nvPr/>
        </p:nvSpPr>
        <p:spPr>
          <a:xfrm>
            <a:off x="4861925" y="287156"/>
            <a:ext cx="180225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(wrangling </a:t>
            </a:r>
            <a:r>
              <a:rPr lang="en-AU" dirty="0" err="1"/>
              <a:t>timedate_etc</a:t>
            </a:r>
            <a:r>
              <a:rPr lang="en-AU" dirty="0"/>
              <a:t>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92653D-F50A-4D44-BD8D-5150234DC947}"/>
              </a:ext>
            </a:extLst>
          </p:cNvPr>
          <p:cNvSpPr/>
          <p:nvPr/>
        </p:nvSpPr>
        <p:spPr>
          <a:xfrm rot="3764752">
            <a:off x="5252639" y="2103628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D500E6F-D7D6-4031-BEF0-D928771FBD8E}"/>
              </a:ext>
            </a:extLst>
          </p:cNvPr>
          <p:cNvSpPr/>
          <p:nvPr/>
        </p:nvSpPr>
        <p:spPr>
          <a:xfrm rot="11453958">
            <a:off x="2248110" y="3590852"/>
            <a:ext cx="3442292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96448-8F2F-473B-97CB-46ECA6CDB578}"/>
              </a:ext>
            </a:extLst>
          </p:cNvPr>
          <p:cNvSpPr/>
          <p:nvPr/>
        </p:nvSpPr>
        <p:spPr>
          <a:xfrm>
            <a:off x="7125636" y="816631"/>
            <a:ext cx="2194219" cy="30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csv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AA3511-DE43-4464-8E9D-C246288D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32898" y="3888672"/>
            <a:ext cx="2246227" cy="32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16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2E85-F268-4905-8963-B7BF2B23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aSPECTS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1083-B868-453A-899F-44903899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Engagement with ACT health</a:t>
            </a:r>
          </a:p>
          <a:p>
            <a:r>
              <a:rPr lang="en-US"/>
              <a:t>Power BI dashboard</a:t>
            </a:r>
          </a:p>
          <a:p>
            <a:r>
              <a:rPr lang="en-US"/>
              <a:t>Integrate of either csv or tools</a:t>
            </a:r>
          </a:p>
          <a:p>
            <a:r>
              <a:rPr lang="en-US"/>
              <a:t>Need support to curate data and publish….</a:t>
            </a:r>
          </a:p>
        </p:txBody>
      </p:sp>
    </p:spTree>
    <p:extLst>
      <p:ext uri="{BB962C8B-B14F-4D97-AF65-F5344CB8AC3E}">
        <p14:creationId xmlns:p14="http://schemas.microsoft.com/office/powerpoint/2010/main" val="395248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AC16-62C4-4F18-9C4E-E743DFE6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txBody>
          <a:bodyPr>
            <a:normAutofit/>
          </a:bodyPr>
          <a:lstStyle/>
          <a:p>
            <a:r>
              <a:rPr lang="en-US" sz="3600"/>
              <a:t>contact locations</a:t>
            </a:r>
            <a:endParaRPr lang="en-AU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523B8-727B-4A8E-9C4E-8E73625A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02" y="3531204"/>
            <a:ext cx="2823919" cy="16106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sz="1200"/>
              <a:t>Overall map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sz="1200"/>
              <a:t>Timeline of cases in Suburbs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sz="1200"/>
              <a:t>Information on Transit routes and contact locations</a:t>
            </a:r>
            <a:endParaRPr lang="en-AU" sz="1200"/>
          </a:p>
        </p:txBody>
      </p:sp>
      <p:pic>
        <p:nvPicPr>
          <p:cNvPr id="5" name="Picture 4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A1438874-2CF5-4A3C-BC8E-A28BE6CA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r="11550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4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7787-6538-4EE5-9E6C-3DA48D7E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result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4265F-41B9-4EAD-9D7D-D84B8939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Flexdash</a:t>
            </a:r>
            <a:endParaRPr lang="en-AU" dirty="0"/>
          </a:p>
          <a:p>
            <a:pPr lvl="1"/>
            <a:r>
              <a:rPr lang="en-AU" dirty="0"/>
              <a:t>Our selection of dynamic components for </a:t>
            </a:r>
            <a:r>
              <a:rPr lang="en-AU" dirty="0" err="1"/>
              <a:t>gh</a:t>
            </a:r>
            <a:r>
              <a:rPr lang="en-AU" dirty="0"/>
              <a:t>-pages publishing == boring </a:t>
            </a:r>
            <a:r>
              <a:rPr lang="en-AU" dirty="0" err="1"/>
              <a:t>rmds</a:t>
            </a:r>
            <a:endParaRPr lang="en-AU" dirty="0"/>
          </a:p>
          <a:p>
            <a:pPr lvl="1"/>
            <a:r>
              <a:rPr lang="en-AU" dirty="0"/>
              <a:t>Tidy data and a tidy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B2577-27D6-4AC5-8630-76799157B40B}"/>
              </a:ext>
            </a:extLst>
          </p:cNvPr>
          <p:cNvSpPr txBox="1"/>
          <p:nvPr/>
        </p:nvSpPr>
        <p:spPr>
          <a:xfrm>
            <a:off x="4453782" y="3836677"/>
            <a:ext cx="610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Dynamic time update info:</a:t>
            </a:r>
          </a:p>
          <a:p>
            <a:pPr lvl="2"/>
            <a:r>
              <a:rPr lang="en-AU" dirty="0"/>
              <a:t>Site build</a:t>
            </a:r>
          </a:p>
          <a:p>
            <a:pPr lvl="2"/>
            <a:r>
              <a:rPr lang="en-AU" dirty="0" err="1"/>
              <a:t>Bernds</a:t>
            </a:r>
            <a:r>
              <a:rPr lang="en-AU" dirty="0"/>
              <a:t> site</a:t>
            </a:r>
          </a:p>
          <a:p>
            <a:pPr lvl="2"/>
            <a:r>
              <a:rPr lang="en-AU" dirty="0"/>
              <a:t>ACT health</a:t>
            </a:r>
          </a:p>
        </p:txBody>
      </p:sp>
    </p:spTree>
    <p:extLst>
      <p:ext uri="{BB962C8B-B14F-4D97-AF65-F5344CB8AC3E}">
        <p14:creationId xmlns:p14="http://schemas.microsoft.com/office/powerpoint/2010/main" val="134407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Map all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AU" dirty="0"/>
              <a:t>Filter by Status, Contact, and Suburb</a:t>
            </a:r>
          </a:p>
          <a:p>
            <a:r>
              <a:rPr lang="en-AU" dirty="0"/>
              <a:t>Colour represents Contact</a:t>
            </a:r>
          </a:p>
          <a:p>
            <a:r>
              <a:rPr lang="en-AU" dirty="0"/>
              <a:t>Shape represents New, previously added</a:t>
            </a:r>
          </a:p>
          <a:p>
            <a:pPr lvl="1"/>
            <a:r>
              <a:rPr lang="en-AU" dirty="0"/>
              <a:t>Date coming??</a:t>
            </a:r>
          </a:p>
          <a:p>
            <a:pPr lvl="1"/>
            <a:r>
              <a:rPr lang="en-AU" dirty="0"/>
              <a:t>Dynamic time update info:</a:t>
            </a:r>
          </a:p>
          <a:p>
            <a:pPr lvl="2"/>
            <a:r>
              <a:rPr lang="en-AU" dirty="0"/>
              <a:t>Site build</a:t>
            </a:r>
          </a:p>
          <a:p>
            <a:pPr lvl="2"/>
            <a:r>
              <a:rPr lang="en-AU" dirty="0" err="1"/>
              <a:t>Bernds</a:t>
            </a:r>
            <a:r>
              <a:rPr lang="en-AU" dirty="0"/>
              <a:t> site</a:t>
            </a:r>
          </a:p>
          <a:p>
            <a:pPr lvl="2"/>
            <a:r>
              <a:rPr lang="en-AU" dirty="0"/>
              <a:t>ACT health</a:t>
            </a:r>
          </a:p>
        </p:txBody>
      </p:sp>
    </p:spTree>
    <p:extLst>
      <p:ext uri="{BB962C8B-B14F-4D97-AF65-F5344CB8AC3E}">
        <p14:creationId xmlns:p14="http://schemas.microsoft.com/office/powerpoint/2010/main" val="3310459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Map grouped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Group by </a:t>
            </a:r>
          </a:p>
          <a:p>
            <a:pPr lvl="1"/>
            <a:r>
              <a:rPr lang="en-AU" dirty="0"/>
              <a:t>Suburb, </a:t>
            </a:r>
          </a:p>
          <a:p>
            <a:pPr lvl="1"/>
            <a:r>
              <a:rPr lang="en-AU" dirty="0"/>
              <a:t>Contact </a:t>
            </a:r>
          </a:p>
          <a:p>
            <a:pPr lvl="1"/>
            <a:r>
              <a:rPr lang="en-AU" dirty="0"/>
              <a:t>Status</a:t>
            </a:r>
          </a:p>
          <a:p>
            <a:pPr lvl="1"/>
            <a:r>
              <a:rPr lang="en-AU" dirty="0" err="1"/>
              <a:t>Update_time</a:t>
            </a:r>
            <a:r>
              <a:rPr lang="en-AU" dirty="0"/>
              <a:t>  -</a:t>
            </a:r>
            <a:r>
              <a:rPr lang="en-AU" dirty="0">
                <a:sym typeface="Wingdings" panose="05000000000000000000" pitchFamily="2" charset="2"/>
              </a:rPr>
              <a:t> location and timing changes….</a:t>
            </a:r>
            <a:endParaRPr lang="en-AU" dirty="0"/>
          </a:p>
          <a:p>
            <a:r>
              <a:rPr lang="en-AU" dirty="0"/>
              <a:t>Output is Census level grouping SA3</a:t>
            </a:r>
          </a:p>
          <a:p>
            <a:pPr lvl="1"/>
            <a:r>
              <a:rPr lang="en-AU" dirty="0"/>
              <a:t>This can be changed to SA2, SA1 or other generalisations such as post codes</a:t>
            </a:r>
          </a:p>
          <a:p>
            <a:pPr marL="0" indent="0">
              <a:buNone/>
            </a:pPr>
            <a:r>
              <a:rPr lang="en-AU" dirty="0"/>
              <a:t>Development involves including a emailed report fitted to the Suburb grouping variable</a:t>
            </a:r>
          </a:p>
          <a:p>
            <a:pPr lvl="1"/>
            <a:r>
              <a:rPr lang="en-AU" dirty="0"/>
              <a:t>[different email = = different group selected]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4BF7A-0384-42DF-BD6B-CE6EBB55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761" y="1116345"/>
            <a:ext cx="2648327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area&#10;&#10;Description automatically generated with low confidence">
            <a:extLst>
              <a:ext uri="{FF2B5EF4-FFF2-40B4-BE49-F238E27FC236}">
                <a16:creationId xmlns:a16="http://schemas.microsoft.com/office/drawing/2014/main" id="{5EFB3489-804D-4991-9FEC-71812D09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0" r="1086"/>
          <a:stretch/>
        </p:blipFill>
        <p:spPr>
          <a:xfrm>
            <a:off x="2" y="10"/>
            <a:ext cx="6094409" cy="6857990"/>
          </a:xfrm>
          <a:prstGeom prst="rect">
            <a:avLst/>
          </a:prstGeom>
        </p:spPr>
      </p:pic>
      <p:pic>
        <p:nvPicPr>
          <p:cNvPr id="4" name="Picture 3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DFCFCD56-EB1F-4425-82C0-34985776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2" r="28949" b="1"/>
          <a:stretch/>
        </p:blipFill>
        <p:spPr>
          <a:xfrm>
            <a:off x="6096051" y="10"/>
            <a:ext cx="609440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7BC62-16CB-4BDB-B165-7DD01A40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28" y="1530700"/>
            <a:ext cx="4070578" cy="1049235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E"/>
                </a:solidFill>
              </a:rPr>
              <a:t>Information	</a:t>
            </a:r>
            <a:endParaRPr lang="en-AU">
              <a:solidFill>
                <a:srgbClr val="FFFFF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B53D-5A16-48D5-98DE-4D83D69C2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896" y="2629321"/>
            <a:ext cx="5665030" cy="3465596"/>
          </a:xfrm>
          <a:solidFill>
            <a:schemeClr val="bg1"/>
          </a:solidFill>
          <a:effectLst>
            <a:softEdge rad="101600"/>
          </a:effectLst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Clr>
                <a:srgbClr val="FD7350"/>
              </a:buClr>
              <a:buNone/>
            </a:pPr>
            <a:r>
              <a:rPr lang="en-US" sz="1700" dirty="0"/>
              <a:t>GOVT data including map and table of contact locations and times</a:t>
            </a:r>
          </a:p>
          <a:p>
            <a:pPr marL="0" indent="0" algn="ctr">
              <a:lnSpc>
                <a:spcPct val="110000"/>
              </a:lnSpc>
              <a:buClr>
                <a:srgbClr val="FD7350"/>
              </a:buClr>
              <a:buNone/>
            </a:pPr>
            <a:r>
              <a:rPr lang="en-US" sz="1700" dirty="0"/>
              <a:t>Visualizations already available for case and vaccine numbers</a:t>
            </a:r>
          </a:p>
          <a:p>
            <a:pPr marL="0" indent="0" algn="ctr">
              <a:lnSpc>
                <a:spcPct val="110000"/>
              </a:lnSpc>
              <a:buClr>
                <a:srgbClr val="FD7350"/>
              </a:buClr>
              <a:buNone/>
            </a:pPr>
            <a:r>
              <a:rPr lang="en-US" sz="1700" dirty="0"/>
              <a:t>This is a local tool for local Canberrans</a:t>
            </a:r>
          </a:p>
          <a:p>
            <a:pPr marL="0" indent="0" algn="ctr">
              <a:lnSpc>
                <a:spcPct val="110000"/>
              </a:lnSpc>
              <a:buClr>
                <a:srgbClr val="FD7350"/>
              </a:buClr>
              <a:buNone/>
            </a:pPr>
            <a:r>
              <a:rPr lang="en-US" sz="1700" dirty="0"/>
              <a:t>Focuses on current and dynamic data</a:t>
            </a:r>
          </a:p>
        </p:txBody>
      </p:sp>
    </p:spTree>
    <p:extLst>
      <p:ext uri="{BB962C8B-B14F-4D97-AF65-F5344CB8AC3E}">
        <p14:creationId xmlns:p14="http://schemas.microsoft.com/office/powerpoint/2010/main" val="521651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685F-58A2-4133-8986-7BA0BE89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Lots of examples </a:t>
            </a:r>
            <a:br>
              <a:rPr lang="en-AU" dirty="0"/>
            </a:br>
            <a:r>
              <a:rPr lang="en-AU" dirty="0"/>
              <a:t>(github.com/act-covid-resources/)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68A11-F03D-413E-89CF-DAF38C264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Curated open science resources can be found in </a:t>
            </a:r>
            <a:r>
              <a:rPr lang="en-AU" dirty="0" err="1"/>
              <a:t>github</a:t>
            </a:r>
            <a:r>
              <a:rPr lang="en-AU" dirty="0"/>
              <a:t> repository</a:t>
            </a:r>
          </a:p>
          <a:p>
            <a:r>
              <a:rPr lang="en-AU" dirty="0"/>
              <a:t>Many others I missed last year so added them here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2B6F86-C224-4944-B7BB-1AF4FD675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527" y="2801725"/>
            <a:ext cx="4003040" cy="300228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7F2DAB17-B947-4FAB-AB2B-96F307564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3" y="3245645"/>
            <a:ext cx="3580749" cy="2685562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4F6D077-D9BF-4055-94C4-5C841333D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2" y="3370521"/>
            <a:ext cx="3244645" cy="24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8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94E6-B3FA-447F-BE38-4B48B773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another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72980-9D95-46EC-A5CD-384F516C6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39" y="2178292"/>
            <a:ext cx="6168421" cy="3450613"/>
          </a:xfrm>
        </p:spPr>
        <p:txBody>
          <a:bodyPr>
            <a:normAutofit/>
          </a:bodyPr>
          <a:lstStyle/>
          <a:p>
            <a:r>
              <a:rPr lang="en-AU" dirty="0"/>
              <a:t>Simple</a:t>
            </a:r>
          </a:p>
          <a:p>
            <a:r>
              <a:rPr lang="en-AU" dirty="0"/>
              <a:t>Geolocations were confusing</a:t>
            </a:r>
          </a:p>
          <a:p>
            <a:r>
              <a:rPr lang="en-AU" dirty="0"/>
              <a:t>Information was just a html table to begin with</a:t>
            </a:r>
          </a:p>
          <a:p>
            <a:r>
              <a:rPr lang="en-AU" dirty="0"/>
              <a:t>Other location reasons can include:</a:t>
            </a:r>
          </a:p>
          <a:p>
            <a:pPr lvl="1"/>
            <a:r>
              <a:rPr lang="en-AU" dirty="0"/>
              <a:t>ACT is small and info comes from NSW and ACT </a:t>
            </a:r>
            <a:r>
              <a:rPr lang="en-AU" dirty="0" err="1"/>
              <a:t>goverments</a:t>
            </a:r>
            <a:r>
              <a:rPr lang="en-AU" dirty="0"/>
              <a:t> (STATE)  as well as FEDERAL</a:t>
            </a:r>
          </a:p>
          <a:p>
            <a:pPr lvl="1"/>
            <a:r>
              <a:rPr lang="en-AU" dirty="0"/>
              <a:t>Even weird rules were no one knows what is going on?? (example?)</a:t>
            </a:r>
          </a:p>
          <a:p>
            <a:endParaRPr lang="en-AU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91938C-952C-4679-825B-3B0163972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0" y="0"/>
            <a:ext cx="4003040" cy="300228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74DE20E5-E309-46A0-9819-BCD20E1BA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85" y="2233762"/>
            <a:ext cx="3580749" cy="26855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E073D10-4935-49CC-A660-1A7950A04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55" y="2359801"/>
            <a:ext cx="3244645" cy="2433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9B30E-AE09-4ED0-AA62-CB451BA46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543" y="121420"/>
            <a:ext cx="3690958" cy="53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FFE4-9D56-44A0-8B7A-1B97F232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Turns out it helps to have it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BFEE-65A1-4E26-9896-31A945EF5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43" y="2256733"/>
            <a:ext cx="10031713" cy="71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39532C2-A0AA-4B47-B8C2-4602DEE9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81" y="0"/>
            <a:ext cx="4176511" cy="608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963" y="398737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Workflow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170" y="3310384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Download webpage</a:t>
            </a:r>
          </a:p>
          <a:p>
            <a:pPr>
              <a:lnSpc>
                <a:spcPct val="110000"/>
              </a:lnSpc>
            </a:pPr>
            <a:r>
              <a:rPr lang="en-US" dirty="0"/>
              <a:t>Compare to </a:t>
            </a:r>
            <a:r>
              <a:rPr lang="en-US" dirty="0" err="1"/>
              <a:t>last.file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if new webpage update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Add these to last.csv with new tag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Check these tags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A1B446-8028-464F-A9D4-50DB94CC2D9C}"/>
              </a:ext>
            </a:extLst>
          </p:cNvPr>
          <p:cNvSpPr/>
          <p:nvPr/>
        </p:nvSpPr>
        <p:spPr>
          <a:xfrm>
            <a:off x="6862845" y="2188289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4577AE-184C-4B40-8289-EA840CFF371E}"/>
              </a:ext>
            </a:extLst>
          </p:cNvPr>
          <p:cNvSpPr/>
          <p:nvPr/>
        </p:nvSpPr>
        <p:spPr>
          <a:xfrm>
            <a:off x="8767116" y="4304383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6C62EA-B509-46AD-AF16-5860756B35C9}"/>
              </a:ext>
            </a:extLst>
          </p:cNvPr>
          <p:cNvSpPr/>
          <p:nvPr/>
        </p:nvSpPr>
        <p:spPr>
          <a:xfrm>
            <a:off x="3829201" y="4518421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0B6EF9-0DAC-4631-AB03-723C6F7DEFF8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8767114" y="2712907"/>
            <a:ext cx="1630545" cy="1591476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A79BA5-B427-4B12-8407-D04EBA02112B}"/>
              </a:ext>
            </a:extLst>
          </p:cNvPr>
          <p:cNvCxnSpPr>
            <a:cxnSpLocks/>
            <a:stCxn id="15" idx="0"/>
            <a:endCxn id="11" idx="1"/>
          </p:cNvCxnSpPr>
          <p:nvPr/>
        </p:nvCxnSpPr>
        <p:spPr>
          <a:xfrm flipV="1">
            <a:off x="5527882" y="2712907"/>
            <a:ext cx="1334963" cy="180551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402001-CA6D-4CC1-91DE-CF908767D060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flipH="1">
            <a:off x="7226563" y="5045664"/>
            <a:ext cx="1540553" cy="73203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4FD760B-5537-4594-8234-0DD54EF6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702" y="804520"/>
            <a:ext cx="1123809" cy="11549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7DD28C2-5F99-49D9-AD9A-5BBF9D647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391" y="2405917"/>
            <a:ext cx="2607983" cy="133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8180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MS_Mappings xmlns="5b249ec6-6ff5-4b98-93bd-ecc8905784cb" xsi:nil="true"/>
    <Invited_Teachers xmlns="5b249ec6-6ff5-4b98-93bd-ecc8905784cb" xsi:nil="true"/>
    <DefaultSectionNames xmlns="5b249ec6-6ff5-4b98-93bd-ecc8905784cb" xsi:nil="true"/>
    <Is_Collaboration_Space_Locked xmlns="5b249ec6-6ff5-4b98-93bd-ecc8905784cb" xsi:nil="true"/>
    <Self_Registration_Enabled xmlns="5b249ec6-6ff5-4b98-93bd-ecc8905784cb" xsi:nil="true"/>
    <Teachers xmlns="5b249ec6-6ff5-4b98-93bd-ecc8905784cb">
      <UserInfo>
        <DisplayName/>
        <AccountId xsi:nil="true"/>
        <AccountType/>
      </UserInfo>
    </Teachers>
    <Students xmlns="5b249ec6-6ff5-4b98-93bd-ecc8905784cb">
      <UserInfo>
        <DisplayName/>
        <AccountId xsi:nil="true"/>
        <AccountType/>
      </UserInfo>
    </Students>
    <Student_Groups xmlns="5b249ec6-6ff5-4b98-93bd-ecc8905784cb">
      <UserInfo>
        <DisplayName/>
        <AccountId xsi:nil="true"/>
        <AccountType/>
      </UserInfo>
    </Student_Groups>
    <Distribution_Groups xmlns="5b249ec6-6ff5-4b98-93bd-ecc8905784cb" xsi:nil="true"/>
    <Math_Settings xmlns="5b249ec6-6ff5-4b98-93bd-ecc8905784cb" xsi:nil="true"/>
    <Templates xmlns="5b249ec6-6ff5-4b98-93bd-ecc8905784cb" xsi:nil="true"/>
    <AppVersion xmlns="5b249ec6-6ff5-4b98-93bd-ecc8905784cb" xsi:nil="true"/>
    <TeamsChannelId xmlns="5b249ec6-6ff5-4b98-93bd-ecc8905784cb" xsi:nil="true"/>
    <Invited_Students xmlns="5b249ec6-6ff5-4b98-93bd-ecc8905784cb" xsi:nil="true"/>
    <IsNotebookLocked xmlns="5b249ec6-6ff5-4b98-93bd-ecc8905784cb" xsi:nil="true"/>
    <Has_Teacher_Only_SectionGroup xmlns="5b249ec6-6ff5-4b98-93bd-ecc8905784cb" xsi:nil="true"/>
    <FolderType xmlns="5b249ec6-6ff5-4b98-93bd-ecc8905784cb" xsi:nil="true"/>
    <Owner xmlns="5b249ec6-6ff5-4b98-93bd-ecc8905784cb">
      <UserInfo>
        <DisplayName/>
        <AccountId xsi:nil="true"/>
        <AccountType/>
      </UserInfo>
    </Owner>
    <NotebookType xmlns="5b249ec6-6ff5-4b98-93bd-ecc8905784cb" xsi:nil="true"/>
    <CultureName xmlns="5b249ec6-6ff5-4b98-93bd-ecc8905784c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6E6C6945AAF04AB56484B88F01F00D" ma:contentTypeVersion="34" ma:contentTypeDescription="Create a new document." ma:contentTypeScope="" ma:versionID="e918f7fe2f4e5ea85b6ff53ada75fd48">
  <xsd:schema xmlns:xsd="http://www.w3.org/2001/XMLSchema" xmlns:xs="http://www.w3.org/2001/XMLSchema" xmlns:p="http://schemas.microsoft.com/office/2006/metadata/properties" xmlns:ns3="5b249ec6-6ff5-4b98-93bd-ecc8905784cb" xmlns:ns4="9703956c-f212-47bb-b4e2-245f2893361e" targetNamespace="http://schemas.microsoft.com/office/2006/metadata/properties" ma:root="true" ma:fieldsID="da86b3c6880372fd434db615ad626a64" ns3:_="" ns4:_="">
    <xsd:import namespace="5b249ec6-6ff5-4b98-93bd-ecc8905784cb"/>
    <xsd:import namespace="9703956c-f212-47bb-b4e2-245f289336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249ec6-6ff5-4b98-93bd-ecc8905784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956c-f212-47bb-b4e2-245f28933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853185-5301-432F-8E11-A9E9F51085D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5b249ec6-6ff5-4b98-93bd-ecc8905784cb"/>
    <ds:schemaRef ds:uri="http://schemas.microsoft.com/office/2006/documentManagement/types"/>
    <ds:schemaRef ds:uri="http://schemas.openxmlformats.org/package/2006/metadata/core-properties"/>
    <ds:schemaRef ds:uri="9703956c-f212-47bb-b4e2-245f2893361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04CEAC3-44C8-4645-9FE5-266E352DEB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249ec6-6ff5-4b98-93bd-ecc8905784cb"/>
    <ds:schemaRef ds:uri="9703956c-f212-47bb-b4e2-245f28933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A2630C-8D6D-4BCC-B541-A59B4E04EC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6095</TotalTime>
  <Words>1012</Words>
  <Application>Microsoft Office PowerPoint</Application>
  <PresentationFormat>Widescreen</PresentationFormat>
  <Paragraphs>255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Comic Sans MS</vt:lpstr>
      <vt:lpstr>Gill Sans MT</vt:lpstr>
      <vt:lpstr>Gallery</vt:lpstr>
      <vt:lpstr>Capturing covid19 data for the ACT</vt:lpstr>
      <vt:lpstr>PowerPoint Presentation</vt:lpstr>
      <vt:lpstr>Outline</vt:lpstr>
      <vt:lpstr>contact locations</vt:lpstr>
      <vt:lpstr>Information </vt:lpstr>
      <vt:lpstr>Lots of examples  (github.com/act-covid-resources/)</vt:lpstr>
      <vt:lpstr>Why another map?</vt:lpstr>
      <vt:lpstr>Turns out it helps to have it simple</vt:lpstr>
      <vt:lpstr>Workflow</vt:lpstr>
      <vt:lpstr>Workflow</vt:lpstr>
      <vt:lpstr>And there are examples thanks to the open source world</vt:lpstr>
      <vt:lpstr>PowerPoint Presentation</vt:lpstr>
      <vt:lpstr>PowerPoint Presentation</vt:lpstr>
      <vt:lpstr>PowerPoint Presentation</vt:lpstr>
      <vt:lpstr>PowerPoint Presentation</vt:lpstr>
      <vt:lpstr>Tools</vt:lpstr>
      <vt:lpstr>Rcafe this week</vt:lpstr>
      <vt:lpstr>Spatial Math</vt:lpstr>
      <vt:lpstr>Timeline of duration (grouped areas)</vt:lpstr>
      <vt:lpstr>Scale matters? Why?</vt:lpstr>
      <vt:lpstr>PowerPoint Presentation</vt:lpstr>
      <vt:lpstr>Final Dashboard</vt:lpstr>
      <vt:lpstr>Extentions</vt:lpstr>
      <vt:lpstr>Discussion</vt:lpstr>
      <vt:lpstr>Turns out not that easy</vt:lpstr>
      <vt:lpstr>Capturing covid19 data for the ACT</vt:lpstr>
      <vt:lpstr>All adds up to scientific workflow</vt:lpstr>
      <vt:lpstr>PowerPoint Presentation</vt:lpstr>
      <vt:lpstr>PowerPoint Presentation</vt:lpstr>
      <vt:lpstr>PowerPoint Presentation</vt:lpstr>
      <vt:lpstr>PowerPoint Presentation</vt:lpstr>
      <vt:lpstr>Simple workflow</vt:lpstr>
      <vt:lpstr>See current work on tidypipes for details</vt:lpstr>
      <vt:lpstr>Different observations of these states?</vt:lpstr>
      <vt:lpstr>Different observations of these states?</vt:lpstr>
      <vt:lpstr>PowerPoint Presentation</vt:lpstr>
      <vt:lpstr>oUTPUT</vt:lpstr>
      <vt:lpstr>How</vt:lpstr>
      <vt:lpstr>aSPECTS</vt:lpstr>
      <vt:lpstr>Final result is</vt:lpstr>
      <vt:lpstr>Map all cases</vt:lpstr>
      <vt:lpstr>Map grouped areas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Capturing covid19 data for the ACT</dc:title>
  <dc:creator>Anthony.Davidson</dc:creator>
  <cp:lastModifiedBy>Anthony.Davidson</cp:lastModifiedBy>
  <cp:revision>11</cp:revision>
  <dcterms:created xsi:type="dcterms:W3CDTF">2021-08-22T00:01:55Z</dcterms:created>
  <dcterms:modified xsi:type="dcterms:W3CDTF">2021-09-09T03:13:35Z</dcterms:modified>
</cp:coreProperties>
</file>